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60" r:id="rId5"/>
    <p:sldId id="279" r:id="rId6"/>
    <p:sldId id="263" r:id="rId7"/>
    <p:sldId id="264" r:id="rId8"/>
    <p:sldId id="267" r:id="rId9"/>
    <p:sldId id="265" r:id="rId10"/>
    <p:sldId id="266" r:id="rId11"/>
    <p:sldId id="268" r:id="rId12"/>
    <p:sldId id="269" r:id="rId13"/>
    <p:sldId id="272" r:id="rId14"/>
    <p:sldId id="270" r:id="rId15"/>
    <p:sldId id="271" r:id="rId16"/>
    <p:sldId id="273" r:id="rId17"/>
    <p:sldId id="262" r:id="rId18"/>
    <p:sldId id="274" r:id="rId19"/>
    <p:sldId id="275" r:id="rId20"/>
    <p:sldId id="277" r:id="rId21"/>
    <p:sldId id="280" r:id="rId22"/>
    <p:sldId id="281" r:id="rId23"/>
    <p:sldId id="276" r:id="rId24"/>
    <p:sldId id="278"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150"/>
  </p:normalViewPr>
  <p:slideViewPr>
    <p:cSldViewPr snapToGrid="0" snapToObjects="1">
      <p:cViewPr varScale="1">
        <p:scale>
          <a:sx n="107" d="100"/>
          <a:sy n="107" d="100"/>
        </p:scale>
        <p:origin x="128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FD41D-65E3-0D48-8B4C-5198528149E6}"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E12AB0-D2AF-3A40-94B3-F4D1C070B469}" type="slidenum">
              <a:rPr lang="en-US" smtClean="0"/>
              <a:t>‹#›</a:t>
            </a:fld>
            <a:endParaRPr lang="en-US"/>
          </a:p>
        </p:txBody>
      </p:sp>
    </p:spTree>
    <p:extLst>
      <p:ext uri="{BB962C8B-B14F-4D97-AF65-F5344CB8AC3E}">
        <p14:creationId xmlns:p14="http://schemas.microsoft.com/office/powerpoint/2010/main" val="3317018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1</a:t>
            </a:fld>
            <a:endParaRPr lang="en-US"/>
          </a:p>
        </p:txBody>
      </p:sp>
    </p:spTree>
    <p:extLst>
      <p:ext uri="{BB962C8B-B14F-4D97-AF65-F5344CB8AC3E}">
        <p14:creationId xmlns:p14="http://schemas.microsoft.com/office/powerpoint/2010/main" val="4248399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11</a:t>
            </a:fld>
            <a:endParaRPr lang="en-US"/>
          </a:p>
        </p:txBody>
      </p:sp>
    </p:spTree>
    <p:extLst>
      <p:ext uri="{BB962C8B-B14F-4D97-AF65-F5344CB8AC3E}">
        <p14:creationId xmlns:p14="http://schemas.microsoft.com/office/powerpoint/2010/main" val="3613894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Groovy, a method can be named with any arbitrary string.</a:t>
            </a:r>
          </a:p>
          <a:p>
            <a:endParaRPr lang="en-US" dirty="0"/>
          </a:p>
          <a:p>
            <a:r>
              <a:rPr lang="en-US" dirty="0"/>
              <a:t>Calling “</a:t>
            </a:r>
            <a:r>
              <a:rPr lang="en-US" dirty="0" err="1"/>
              <a:t>person.name</a:t>
            </a:r>
            <a:r>
              <a:rPr lang="en-US" dirty="0"/>
              <a:t>” actually calls “</a:t>
            </a:r>
            <a:r>
              <a:rPr lang="en-US" dirty="0" err="1"/>
              <a:t>person.getName</a:t>
            </a:r>
            <a:r>
              <a:rPr lang="en-US" dirty="0"/>
              <a:t>()” since this is Groovy.  Also, I’m using “==“ because Groovy interprets it as an operator that ends up calling the equals() method.</a:t>
            </a:r>
          </a:p>
          <a:p>
            <a:endParaRPr lang="en-US" dirty="0"/>
          </a:p>
          <a:p>
            <a:r>
              <a:rPr lang="en-US" dirty="0"/>
              <a:t>You can have multiple sets of when/then blocks if you want, but you probably shouldn’t.</a:t>
            </a:r>
          </a:p>
        </p:txBody>
      </p:sp>
      <p:sp>
        <p:nvSpPr>
          <p:cNvPr id="4" name="Slide Number Placeholder 3"/>
          <p:cNvSpPr>
            <a:spLocks noGrp="1"/>
          </p:cNvSpPr>
          <p:nvPr>
            <p:ph type="sldNum" sz="quarter" idx="5"/>
          </p:nvPr>
        </p:nvSpPr>
        <p:spPr/>
        <p:txBody>
          <a:bodyPr/>
          <a:lstStyle/>
          <a:p>
            <a:fld id="{13E12AB0-D2AF-3A40-94B3-F4D1C070B469}" type="slidenum">
              <a:rPr lang="en-US" smtClean="0"/>
              <a:t>12</a:t>
            </a:fld>
            <a:endParaRPr lang="en-US"/>
          </a:p>
        </p:txBody>
      </p:sp>
    </p:spTree>
    <p:extLst>
      <p:ext uri="{BB962C8B-B14F-4D97-AF65-F5344CB8AC3E}">
        <p14:creationId xmlns:p14="http://schemas.microsoft.com/office/powerpoint/2010/main" val="227264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“when”/”then” are useful for checking side effects.  “expect” is better for testing purely functional methods.</a:t>
            </a:r>
          </a:p>
        </p:txBody>
      </p:sp>
      <p:sp>
        <p:nvSpPr>
          <p:cNvPr id="4" name="Slide Number Placeholder 3"/>
          <p:cNvSpPr>
            <a:spLocks noGrp="1"/>
          </p:cNvSpPr>
          <p:nvPr>
            <p:ph type="sldNum" sz="quarter" idx="5"/>
          </p:nvPr>
        </p:nvSpPr>
        <p:spPr/>
        <p:txBody>
          <a:bodyPr/>
          <a:lstStyle/>
          <a:p>
            <a:fld id="{13E12AB0-D2AF-3A40-94B3-F4D1C070B469}" type="slidenum">
              <a:rPr lang="en-US" smtClean="0"/>
              <a:t>13</a:t>
            </a:fld>
            <a:endParaRPr lang="en-US"/>
          </a:p>
        </p:txBody>
      </p:sp>
    </p:spTree>
    <p:extLst>
      <p:ext uri="{BB962C8B-B14F-4D97-AF65-F5344CB8AC3E}">
        <p14:creationId xmlns:p14="http://schemas.microsoft.com/office/powerpoint/2010/main" val="74179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Spock can automatically determine what type it’s mocking by your type declaration.</a:t>
            </a:r>
          </a:p>
          <a:p>
            <a:endParaRPr lang="en-US" dirty="0"/>
          </a:p>
          <a:p>
            <a:r>
              <a:rPr lang="en-US" dirty="0"/>
              <a:t>Do you notice anything odd about how the return value is set up?</a:t>
            </a:r>
          </a:p>
          <a:p>
            <a:endParaRPr lang="en-US" dirty="0"/>
          </a:p>
          <a:p>
            <a:r>
              <a:rPr lang="en-US" dirty="0"/>
              <a:t>If you’re paying close attention, you may have noticed that we’re setting up the return value </a:t>
            </a:r>
            <a:r>
              <a:rPr lang="en-US" i="1" dirty="0"/>
              <a:t>after</a:t>
            </a:r>
            <a:r>
              <a:rPr lang="en-US" dirty="0"/>
              <a:t> the call that uses it has already happened.  How does that work?  Well, Spock looks at any expectations you have set up in the “then” section and moves the bits that set up the return values before the “when” section.</a:t>
            </a:r>
          </a:p>
        </p:txBody>
      </p:sp>
      <p:sp>
        <p:nvSpPr>
          <p:cNvPr id="4" name="Slide Number Placeholder 3"/>
          <p:cNvSpPr>
            <a:spLocks noGrp="1"/>
          </p:cNvSpPr>
          <p:nvPr>
            <p:ph type="sldNum" sz="quarter" idx="5"/>
          </p:nvPr>
        </p:nvSpPr>
        <p:spPr/>
        <p:txBody>
          <a:bodyPr/>
          <a:lstStyle/>
          <a:p>
            <a:fld id="{13E12AB0-D2AF-3A40-94B3-F4D1C070B469}" type="slidenum">
              <a:rPr lang="en-US" smtClean="0"/>
              <a:t>14</a:t>
            </a:fld>
            <a:endParaRPr lang="en-US"/>
          </a:p>
        </p:txBody>
      </p:sp>
    </p:spTree>
    <p:extLst>
      <p:ext uri="{BB962C8B-B14F-4D97-AF65-F5344CB8AC3E}">
        <p14:creationId xmlns:p14="http://schemas.microsoft.com/office/powerpoint/2010/main" val="170308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15</a:t>
            </a:fld>
            <a:endParaRPr lang="en-US"/>
          </a:p>
        </p:txBody>
      </p:sp>
    </p:spTree>
    <p:extLst>
      <p:ext uri="{BB962C8B-B14F-4D97-AF65-F5344CB8AC3E}">
        <p14:creationId xmlns:p14="http://schemas.microsoft.com/office/powerpoint/2010/main" val="157935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16</a:t>
            </a:fld>
            <a:endParaRPr lang="en-US"/>
          </a:p>
        </p:txBody>
      </p:sp>
    </p:spTree>
    <p:extLst>
      <p:ext uri="{BB962C8B-B14F-4D97-AF65-F5344CB8AC3E}">
        <p14:creationId xmlns:p14="http://schemas.microsoft.com/office/powerpoint/2010/main" val="4154876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way, I don’t actually expect you to read all the code on this slide.  Just pay attention to the bits I’m going to highlight.</a:t>
            </a:r>
          </a:p>
          <a:p>
            <a:endParaRPr lang="en-US" dirty="0"/>
          </a:p>
          <a:p>
            <a:r>
              <a:rPr lang="en-US" dirty="0"/>
              <a:t>So, this </a:t>
            </a:r>
            <a:r>
              <a:rPr lang="en-US" dirty="0" err="1"/>
              <a:t>injectionTestArguments</a:t>
            </a:r>
            <a:r>
              <a:rPr lang="en-US" dirty="0"/>
              <a:t> method is separated from the test, which means it’s easier for them to get out of sync.  It’s also not nearly as pretty, and you can’t easily see which argument corresponds to which test parameter.</a:t>
            </a:r>
          </a:p>
        </p:txBody>
      </p:sp>
      <p:sp>
        <p:nvSpPr>
          <p:cNvPr id="4" name="Slide Number Placeholder 3"/>
          <p:cNvSpPr>
            <a:spLocks noGrp="1"/>
          </p:cNvSpPr>
          <p:nvPr>
            <p:ph type="sldNum" sz="quarter" idx="5"/>
          </p:nvPr>
        </p:nvSpPr>
        <p:spPr/>
        <p:txBody>
          <a:bodyPr/>
          <a:lstStyle/>
          <a:p>
            <a:fld id="{13E12AB0-D2AF-3A40-94B3-F4D1C070B469}" type="slidenum">
              <a:rPr lang="en-US" smtClean="0"/>
              <a:t>17</a:t>
            </a:fld>
            <a:endParaRPr lang="en-US"/>
          </a:p>
        </p:txBody>
      </p:sp>
    </p:spTree>
    <p:extLst>
      <p:ext uri="{BB962C8B-B14F-4D97-AF65-F5344CB8AC3E}">
        <p14:creationId xmlns:p14="http://schemas.microsoft.com/office/powerpoint/2010/main" val="358304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18</a:t>
            </a:fld>
            <a:endParaRPr lang="en-US"/>
          </a:p>
        </p:txBody>
      </p:sp>
    </p:spTree>
    <p:extLst>
      <p:ext uri="{BB962C8B-B14F-4D97-AF65-F5344CB8AC3E}">
        <p14:creationId xmlns:p14="http://schemas.microsoft.com/office/powerpoint/2010/main" val="1812285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not familiar with it, TDD stands for Test-Driven Development, a really useful technique for writing well-tested production code.  This isn’t a TDD presentation, but I’ll just tell you that the idea is that you write one failing test, then just enough code to make it pass, then refactor as necessary, and repeat until your code is done.</a:t>
            </a:r>
          </a:p>
        </p:txBody>
      </p:sp>
      <p:sp>
        <p:nvSpPr>
          <p:cNvPr id="4" name="Slide Number Placeholder 3"/>
          <p:cNvSpPr>
            <a:spLocks noGrp="1"/>
          </p:cNvSpPr>
          <p:nvPr>
            <p:ph type="sldNum" sz="quarter" idx="5"/>
          </p:nvPr>
        </p:nvSpPr>
        <p:spPr/>
        <p:txBody>
          <a:bodyPr/>
          <a:lstStyle/>
          <a:p>
            <a:fld id="{13E12AB0-D2AF-3A40-94B3-F4D1C070B469}" type="slidenum">
              <a:rPr lang="en-US" smtClean="0"/>
              <a:t>19</a:t>
            </a:fld>
            <a:endParaRPr lang="en-US"/>
          </a:p>
        </p:txBody>
      </p:sp>
    </p:spTree>
    <p:extLst>
      <p:ext uri="{BB962C8B-B14F-4D97-AF65-F5344CB8AC3E}">
        <p14:creationId xmlns:p14="http://schemas.microsoft.com/office/powerpoint/2010/main" val="96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20</a:t>
            </a:fld>
            <a:endParaRPr lang="en-US"/>
          </a:p>
        </p:txBody>
      </p:sp>
    </p:spTree>
    <p:extLst>
      <p:ext uri="{BB962C8B-B14F-4D97-AF65-F5344CB8AC3E}">
        <p14:creationId xmlns:p14="http://schemas.microsoft.com/office/powerpoint/2010/main" val="395724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2</a:t>
            </a:fld>
            <a:endParaRPr lang="en-US"/>
          </a:p>
        </p:txBody>
      </p:sp>
    </p:spTree>
    <p:extLst>
      <p:ext uri="{BB962C8B-B14F-4D97-AF65-F5344CB8AC3E}">
        <p14:creationId xmlns:p14="http://schemas.microsoft.com/office/powerpoint/2010/main" val="3438597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21</a:t>
            </a:fld>
            <a:endParaRPr lang="en-US"/>
          </a:p>
        </p:txBody>
      </p:sp>
    </p:spTree>
    <p:extLst>
      <p:ext uri="{BB962C8B-B14F-4D97-AF65-F5344CB8AC3E}">
        <p14:creationId xmlns:p14="http://schemas.microsoft.com/office/powerpoint/2010/main" val="4273662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way, I’m not a Trekkie, I looked all this stuff up just for this presentation.</a:t>
            </a:r>
          </a:p>
          <a:p>
            <a:endParaRPr lang="en-US" dirty="0"/>
          </a:p>
          <a:p>
            <a:r>
              <a:rPr lang="en-US" dirty="0"/>
              <a:t>https://</a:t>
            </a:r>
            <a:r>
              <a:rPr lang="en-US" dirty="0" err="1"/>
              <a:t>www.calormen.com</a:t>
            </a:r>
            <a:r>
              <a:rPr lang="en-US" dirty="0"/>
              <a:t>/</a:t>
            </a:r>
            <a:r>
              <a:rPr lang="en-US" dirty="0" err="1"/>
              <a:t>star_trek</a:t>
            </a:r>
            <a:r>
              <a:rPr lang="en-US" dirty="0"/>
              <a:t>/</a:t>
            </a:r>
            <a:r>
              <a:rPr lang="en-US" dirty="0" err="1"/>
              <a:t>warpcalc</a:t>
            </a:r>
            <a:r>
              <a:rPr lang="en-US" dirty="0"/>
              <a:t>/</a:t>
            </a:r>
          </a:p>
        </p:txBody>
      </p:sp>
      <p:sp>
        <p:nvSpPr>
          <p:cNvPr id="4" name="Slide Number Placeholder 3"/>
          <p:cNvSpPr>
            <a:spLocks noGrp="1"/>
          </p:cNvSpPr>
          <p:nvPr>
            <p:ph type="sldNum" sz="quarter" idx="5"/>
          </p:nvPr>
        </p:nvSpPr>
        <p:spPr/>
        <p:txBody>
          <a:bodyPr/>
          <a:lstStyle/>
          <a:p>
            <a:fld id="{13E12AB0-D2AF-3A40-94B3-F4D1C070B469}" type="slidenum">
              <a:rPr lang="en-US" smtClean="0"/>
              <a:t>22</a:t>
            </a:fld>
            <a:endParaRPr lang="en-US"/>
          </a:p>
        </p:txBody>
      </p:sp>
    </p:spTree>
    <p:extLst>
      <p:ext uri="{BB962C8B-B14F-4D97-AF65-F5344CB8AC3E}">
        <p14:creationId xmlns:p14="http://schemas.microsoft.com/office/powerpoint/2010/main" val="695750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23</a:t>
            </a:fld>
            <a:endParaRPr lang="en-US"/>
          </a:p>
        </p:txBody>
      </p:sp>
    </p:spTree>
    <p:extLst>
      <p:ext uri="{BB962C8B-B14F-4D97-AF65-F5344CB8AC3E}">
        <p14:creationId xmlns:p14="http://schemas.microsoft.com/office/powerpoint/2010/main" val="1859616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24</a:t>
            </a:fld>
            <a:endParaRPr lang="en-US"/>
          </a:p>
        </p:txBody>
      </p:sp>
    </p:spTree>
    <p:extLst>
      <p:ext uri="{BB962C8B-B14F-4D97-AF65-F5344CB8AC3E}">
        <p14:creationId xmlns:p14="http://schemas.microsoft.com/office/powerpoint/2010/main" val="79348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FIXME: Add this presentation when it’s uploaded to </a:t>
            </a:r>
            <a:r>
              <a:rPr lang="en-US" dirty="0" err="1"/>
              <a:t>Github</a:t>
            </a:r>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25</a:t>
            </a:fld>
            <a:endParaRPr lang="en-US"/>
          </a:p>
        </p:txBody>
      </p:sp>
    </p:spTree>
    <p:extLst>
      <p:ext uri="{BB962C8B-B14F-4D97-AF65-F5344CB8AC3E}">
        <p14:creationId xmlns:p14="http://schemas.microsoft.com/office/powerpoint/2010/main" val="1917039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specification-based testing framework”:</a:t>
            </a:r>
          </a:p>
          <a:p>
            <a:endParaRPr lang="en-US" dirty="0"/>
          </a:p>
          <a:p>
            <a:r>
              <a:rPr lang="en-US" dirty="0"/>
              <a:t>Now hang on, before you all file for the exits, give me a chance to tell you why Spock might actually be interesting and make your tests more fun to write and easier to read.</a:t>
            </a:r>
          </a:p>
          <a:p>
            <a:endParaRPr lang="en-US" dirty="0"/>
          </a:p>
          <a:p>
            <a:r>
              <a:rPr lang="en-US" dirty="0"/>
              <a:t>After the whole slide: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always seemed rather odd to me that in, say, .NET, there are at least three commonly-used testing frameworks.  In Ruby, there’s Test::Unit and </a:t>
            </a:r>
            <a:r>
              <a:rPr lang="en-US" dirty="0" err="1"/>
              <a:t>RSpec</a:t>
            </a:r>
            <a:r>
              <a:rPr lang="en-US" dirty="0"/>
              <a:t> -- oh, and </a:t>
            </a:r>
            <a:r>
              <a:rPr lang="en-US" dirty="0" err="1"/>
              <a:t>AffirmIt</a:t>
            </a:r>
            <a:r>
              <a:rPr lang="en-US" dirty="0"/>
              <a:t>, of course (if you haven’t seen it, take a look at </a:t>
            </a:r>
            <a:r>
              <a:rPr lang="en-US" dirty="0" err="1"/>
              <a:t>affirmit.org</a:t>
            </a:r>
            <a:r>
              <a:rPr lang="en-US" dirty="0"/>
              <a:t>).  In JavaScript, there’s a new testing framework every week.  But in Java, basically everyone uses JUnit and Mockito.  OK, so there are a handful of weird people who use TestNG.  But still, most people still even use JUnit 4 though JUnit 5 has been out for years.  Why is this?  Why are there no other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any of you use anything other than JUnit and Mockito?</a:t>
            </a:r>
          </a:p>
        </p:txBody>
      </p:sp>
      <p:sp>
        <p:nvSpPr>
          <p:cNvPr id="4" name="Slide Number Placeholder 3"/>
          <p:cNvSpPr>
            <a:spLocks noGrp="1"/>
          </p:cNvSpPr>
          <p:nvPr>
            <p:ph type="sldNum" sz="quarter" idx="5"/>
          </p:nvPr>
        </p:nvSpPr>
        <p:spPr/>
        <p:txBody>
          <a:bodyPr/>
          <a:lstStyle/>
          <a:p>
            <a:fld id="{13E12AB0-D2AF-3A40-94B3-F4D1C070B469}" type="slidenum">
              <a:rPr lang="en-US" smtClean="0"/>
              <a:t>3</a:t>
            </a:fld>
            <a:endParaRPr lang="en-US"/>
          </a:p>
        </p:txBody>
      </p:sp>
    </p:spTree>
    <p:extLst>
      <p:ext uri="{BB962C8B-B14F-4D97-AF65-F5344CB8AC3E}">
        <p14:creationId xmlns:p14="http://schemas.microsoft.com/office/powerpoint/2010/main" val="276328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2AB0-D2AF-3A40-94B3-F4D1C070B469}" type="slidenum">
              <a:rPr lang="en-US" smtClean="0"/>
              <a:t>4</a:t>
            </a:fld>
            <a:endParaRPr lang="en-US"/>
          </a:p>
        </p:txBody>
      </p:sp>
    </p:spTree>
    <p:extLst>
      <p:ext uri="{BB962C8B-B14F-4D97-AF65-F5344CB8AC3E}">
        <p14:creationId xmlns:p14="http://schemas.microsoft.com/office/powerpoint/2010/main" val="333472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Spock is implemented as a JUnit 5 engine.</a:t>
            </a:r>
          </a:p>
        </p:txBody>
      </p:sp>
      <p:sp>
        <p:nvSpPr>
          <p:cNvPr id="4" name="Slide Number Placeholder 3"/>
          <p:cNvSpPr>
            <a:spLocks noGrp="1"/>
          </p:cNvSpPr>
          <p:nvPr>
            <p:ph type="sldNum" sz="quarter" idx="5"/>
          </p:nvPr>
        </p:nvSpPr>
        <p:spPr/>
        <p:txBody>
          <a:bodyPr/>
          <a:lstStyle/>
          <a:p>
            <a:fld id="{13E12AB0-D2AF-3A40-94B3-F4D1C070B469}" type="slidenum">
              <a:rPr lang="en-US" smtClean="0"/>
              <a:t>5</a:t>
            </a:fld>
            <a:endParaRPr lang="en-US"/>
          </a:p>
        </p:txBody>
      </p:sp>
    </p:spTree>
    <p:extLst>
      <p:ext uri="{BB962C8B-B14F-4D97-AF65-F5344CB8AC3E}">
        <p14:creationId xmlns:p14="http://schemas.microsoft.com/office/powerpoint/2010/main" val="1280836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know, all those Luddites who couldn’t possibly learn something different than what they’ve always done.  (This is sarcasm, by the way.)</a:t>
            </a:r>
          </a:p>
        </p:txBody>
      </p:sp>
      <p:sp>
        <p:nvSpPr>
          <p:cNvPr id="4" name="Slide Number Placeholder 3"/>
          <p:cNvSpPr>
            <a:spLocks noGrp="1"/>
          </p:cNvSpPr>
          <p:nvPr>
            <p:ph type="sldNum" sz="quarter" idx="5"/>
          </p:nvPr>
        </p:nvSpPr>
        <p:spPr/>
        <p:txBody>
          <a:bodyPr/>
          <a:lstStyle/>
          <a:p>
            <a:fld id="{13E12AB0-D2AF-3A40-94B3-F4D1C070B469}" type="slidenum">
              <a:rPr lang="en-US" smtClean="0"/>
              <a:t>7</a:t>
            </a:fld>
            <a:endParaRPr lang="en-US"/>
          </a:p>
        </p:txBody>
      </p:sp>
    </p:spTree>
    <p:extLst>
      <p:ext uri="{BB962C8B-B14F-4D97-AF65-F5344CB8AC3E}">
        <p14:creationId xmlns:p14="http://schemas.microsoft.com/office/powerpoint/2010/main" val="397676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some people might like Groovy, and some people might hate it.  My honest reaction when I started writing Spock tests was, “Groovy is still a thing?”  I thought everyone had moved to Kotlin, or just later versions of Java, at this point.  I was surprised to find out that modern Groovy is compatible with Java 17.  When we look at some code later, we’ll be using Java 17 and Groovy 3.0.  But the good (or possibly bad) news is that the DSL you use to write Spock specs is actually </a:t>
            </a:r>
            <a:r>
              <a:rPr lang="en-US" dirty="0" err="1"/>
              <a:t>kinda</a:t>
            </a:r>
            <a:r>
              <a:rPr lang="en-US" dirty="0"/>
              <a:t> different even from straight Groovy.</a:t>
            </a:r>
          </a:p>
        </p:txBody>
      </p:sp>
      <p:sp>
        <p:nvSpPr>
          <p:cNvPr id="4" name="Slide Number Placeholder 3"/>
          <p:cNvSpPr>
            <a:spLocks noGrp="1"/>
          </p:cNvSpPr>
          <p:nvPr>
            <p:ph type="sldNum" sz="quarter" idx="5"/>
          </p:nvPr>
        </p:nvSpPr>
        <p:spPr/>
        <p:txBody>
          <a:bodyPr/>
          <a:lstStyle/>
          <a:p>
            <a:fld id="{13E12AB0-D2AF-3A40-94B3-F4D1C070B469}" type="slidenum">
              <a:rPr lang="en-US" smtClean="0"/>
              <a:t>8</a:t>
            </a:fld>
            <a:endParaRPr lang="en-US"/>
          </a:p>
        </p:txBody>
      </p:sp>
    </p:spTree>
    <p:extLst>
      <p:ext uri="{BB962C8B-B14F-4D97-AF65-F5344CB8AC3E}">
        <p14:creationId xmlns:p14="http://schemas.microsoft.com/office/powerpoint/2010/main" val="163434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ye </a:t>
            </a:r>
            <a:r>
              <a:rPr lang="en-US" dirty="0" err="1"/>
              <a:t>olde</a:t>
            </a:r>
            <a:r>
              <a:rPr lang="en-US" dirty="0"/>
              <a:t> JUnit 3.  In practice, this isn’t usually too much of a bother.  And you shouldn’t really be using implementation inheritance anyway (which a lot of people do in test cases).  But still…</a:t>
            </a:r>
          </a:p>
        </p:txBody>
      </p:sp>
      <p:sp>
        <p:nvSpPr>
          <p:cNvPr id="4" name="Slide Number Placeholder 3"/>
          <p:cNvSpPr>
            <a:spLocks noGrp="1"/>
          </p:cNvSpPr>
          <p:nvPr>
            <p:ph type="sldNum" sz="quarter" idx="5"/>
          </p:nvPr>
        </p:nvSpPr>
        <p:spPr/>
        <p:txBody>
          <a:bodyPr/>
          <a:lstStyle/>
          <a:p>
            <a:fld id="{13E12AB0-D2AF-3A40-94B3-F4D1C070B469}" type="slidenum">
              <a:rPr lang="en-US" smtClean="0"/>
              <a:t>9</a:t>
            </a:fld>
            <a:endParaRPr lang="en-US"/>
          </a:p>
        </p:txBody>
      </p:sp>
    </p:spTree>
    <p:extLst>
      <p:ext uri="{BB962C8B-B14F-4D97-AF65-F5344CB8AC3E}">
        <p14:creationId xmlns:p14="http://schemas.microsoft.com/office/powerpoint/2010/main" val="1552495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used Spring AOP, like the @Transactional annotation or something similar?  And then you’ve called some public method in your class from some other public method in your class and it hasn’t applied the transaction?  Then you have to read up on exactly how the aspects are implemented to figure out why it’s not working?</a:t>
            </a:r>
          </a:p>
          <a:p>
            <a:endParaRPr lang="en-US" dirty="0"/>
          </a:p>
          <a:p>
            <a:r>
              <a:rPr lang="en-US" dirty="0"/>
              <a:t>Well, the Spock DSL is nice, but sometimes a little wonky, and sometimes you have to understand what’s going on to some extent in order to use it effectively.  In particular, I’m not sold on how mock return values are set up.</a:t>
            </a:r>
          </a:p>
        </p:txBody>
      </p:sp>
      <p:sp>
        <p:nvSpPr>
          <p:cNvPr id="4" name="Slide Number Placeholder 3"/>
          <p:cNvSpPr>
            <a:spLocks noGrp="1"/>
          </p:cNvSpPr>
          <p:nvPr>
            <p:ph type="sldNum" sz="quarter" idx="5"/>
          </p:nvPr>
        </p:nvSpPr>
        <p:spPr/>
        <p:txBody>
          <a:bodyPr/>
          <a:lstStyle/>
          <a:p>
            <a:fld id="{13E12AB0-D2AF-3A40-94B3-F4D1C070B469}" type="slidenum">
              <a:rPr lang="en-US" smtClean="0"/>
              <a:t>10</a:t>
            </a:fld>
            <a:endParaRPr lang="en-US"/>
          </a:p>
        </p:txBody>
      </p:sp>
    </p:spTree>
    <p:extLst>
      <p:ext uri="{BB962C8B-B14F-4D97-AF65-F5344CB8AC3E}">
        <p14:creationId xmlns:p14="http://schemas.microsoft.com/office/powerpoint/2010/main" val="969990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1/17/22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egalluzzo/spock-presentatio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www.agilealliance.org/glossary/tdd/" TargetMode="External"/><Relationship Id="rId4" Type="http://schemas.openxmlformats.org/officeDocument/2006/relationships/hyperlink" Target="https://spockframework.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68A1-9C86-0447-9BF9-EB388237EF6C}"/>
              </a:ext>
            </a:extLst>
          </p:cNvPr>
          <p:cNvSpPr>
            <a:spLocks noGrp="1"/>
          </p:cNvSpPr>
          <p:nvPr>
            <p:ph type="ctrTitle"/>
          </p:nvPr>
        </p:nvSpPr>
        <p:spPr/>
        <p:txBody>
          <a:bodyPr/>
          <a:lstStyle/>
          <a:p>
            <a:r>
              <a:rPr lang="en-US" dirty="0"/>
              <a:t>Spock: It’s Testing, Jim, but Not as We Know It</a:t>
            </a:r>
          </a:p>
        </p:txBody>
      </p:sp>
      <p:sp>
        <p:nvSpPr>
          <p:cNvPr id="3" name="Subtitle 2">
            <a:extLst>
              <a:ext uri="{FF2B5EF4-FFF2-40B4-BE49-F238E27FC236}">
                <a16:creationId xmlns:a16="http://schemas.microsoft.com/office/drawing/2014/main" id="{713FC5AE-8D9C-3945-92C3-FE221D2FFB5C}"/>
              </a:ext>
            </a:extLst>
          </p:cNvPr>
          <p:cNvSpPr>
            <a:spLocks noGrp="1"/>
          </p:cNvSpPr>
          <p:nvPr>
            <p:ph type="subTitle" idx="1"/>
          </p:nvPr>
        </p:nvSpPr>
        <p:spPr/>
        <p:txBody>
          <a:bodyPr/>
          <a:lstStyle/>
          <a:p>
            <a:r>
              <a:rPr lang="en-US" b="1" cap="none" dirty="0"/>
              <a:t>Eric Galluzzo</a:t>
            </a:r>
            <a:r>
              <a:rPr lang="en-US" cap="none" dirty="0"/>
              <a:t> | </a:t>
            </a:r>
            <a:r>
              <a:rPr lang="en-US" b="1" cap="none" dirty="0"/>
              <a:t>Centric Consulting</a:t>
            </a:r>
          </a:p>
          <a:p>
            <a:r>
              <a:rPr lang="en-US" cap="none" dirty="0" err="1"/>
              <a:t>eric.galluzzo@centricconsulting.com</a:t>
            </a:r>
            <a:endParaRPr lang="en-US" cap="none" dirty="0"/>
          </a:p>
        </p:txBody>
      </p:sp>
    </p:spTree>
    <p:extLst>
      <p:ext uri="{BB962C8B-B14F-4D97-AF65-F5344CB8AC3E}">
        <p14:creationId xmlns:p14="http://schemas.microsoft.com/office/powerpoint/2010/main" val="3164231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3514-31F0-B344-A301-B9B1A5A38C0B}"/>
              </a:ext>
            </a:extLst>
          </p:cNvPr>
          <p:cNvSpPr>
            <a:spLocks noGrp="1"/>
          </p:cNvSpPr>
          <p:nvPr>
            <p:ph type="title"/>
          </p:nvPr>
        </p:nvSpPr>
        <p:spPr/>
        <p:txBody>
          <a:bodyPr/>
          <a:lstStyle/>
          <a:p>
            <a:r>
              <a:rPr lang="en-US" dirty="0"/>
              <a:t>Sometimes the magic leaks out</a:t>
            </a:r>
          </a:p>
        </p:txBody>
      </p:sp>
      <p:pic>
        <p:nvPicPr>
          <p:cNvPr id="5" name="Content Placeholder 4">
            <a:extLst>
              <a:ext uri="{FF2B5EF4-FFF2-40B4-BE49-F238E27FC236}">
                <a16:creationId xmlns:a16="http://schemas.microsoft.com/office/drawing/2014/main" id="{6B2A02EC-1493-2248-BFE5-AF5AF3D78416}"/>
              </a:ext>
            </a:extLst>
          </p:cNvPr>
          <p:cNvPicPr>
            <a:picLocks noGrp="1" noChangeAspect="1"/>
          </p:cNvPicPr>
          <p:nvPr>
            <p:ph idx="1"/>
          </p:nvPr>
        </p:nvPicPr>
        <p:blipFill>
          <a:blip r:embed="rId3"/>
          <a:stretch>
            <a:fillRect/>
          </a:stretch>
        </p:blipFill>
        <p:spPr>
          <a:xfrm>
            <a:off x="3926681" y="2141538"/>
            <a:ext cx="3649662" cy="3649662"/>
          </a:xfrm>
        </p:spPr>
      </p:pic>
    </p:spTree>
    <p:extLst>
      <p:ext uri="{BB962C8B-B14F-4D97-AF65-F5344CB8AC3E}">
        <p14:creationId xmlns:p14="http://schemas.microsoft.com/office/powerpoint/2010/main" val="927009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 name="Picture 12">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A7E3CEA-DFEB-8142-93FC-000C2DA5BF77}"/>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Anatomy of a Spock Spec</a:t>
            </a:r>
          </a:p>
        </p:txBody>
      </p:sp>
      <p:sp>
        <p:nvSpPr>
          <p:cNvPr id="8" name="Text Placeholder 7">
            <a:extLst>
              <a:ext uri="{FF2B5EF4-FFF2-40B4-BE49-F238E27FC236}">
                <a16:creationId xmlns:a16="http://schemas.microsoft.com/office/drawing/2014/main" id="{9B96369D-42C9-C241-9ED9-D66CEF1C4F6A}"/>
              </a:ext>
            </a:extLst>
          </p:cNvPr>
          <p:cNvSpPr>
            <a:spLocks noGrp="1"/>
          </p:cNvSpPr>
          <p:nvPr>
            <p:ph type="body" idx="1"/>
          </p:nvPr>
        </p:nvSpPr>
        <p:spPr>
          <a:xfrm>
            <a:off x="643464" y="4385732"/>
            <a:ext cx="4813437" cy="1838087"/>
          </a:xfrm>
        </p:spPr>
        <p:txBody>
          <a:bodyPr vert="horz" lIns="91440" tIns="45720" rIns="91440" bIns="45720" rtlCol="0" anchor="t">
            <a:normAutofit/>
          </a:bodyPr>
          <a:lstStyle/>
          <a:p>
            <a:pPr algn="r"/>
            <a:endParaRPr lang="en-US" sz="1800"/>
          </a:p>
        </p:txBody>
      </p:sp>
      <p:pic>
        <p:nvPicPr>
          <p:cNvPr id="7" name="Content Placeholder 6">
            <a:extLst>
              <a:ext uri="{FF2B5EF4-FFF2-40B4-BE49-F238E27FC236}">
                <a16:creationId xmlns:a16="http://schemas.microsoft.com/office/drawing/2014/main" id="{0B7F34BC-131E-0C4B-AF14-8714E11B07AB}"/>
              </a:ext>
            </a:extLst>
          </p:cNvPr>
          <p:cNvPicPr>
            <a:picLocks noChangeAspect="1"/>
          </p:cNvPicPr>
          <p:nvPr/>
        </p:nvPicPr>
        <p:blipFill>
          <a:blip r:embed="rId5"/>
          <a:stretch>
            <a:fillRect/>
          </a:stretch>
        </p:blipFill>
        <p:spPr>
          <a:xfrm>
            <a:off x="6338468" y="639097"/>
            <a:ext cx="4948202" cy="55754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69037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CBDEF-1FE6-B141-B8B1-A9C0EAED9580}"/>
              </a:ext>
            </a:extLst>
          </p:cNvPr>
          <p:cNvSpPr>
            <a:spLocks noGrp="1"/>
          </p:cNvSpPr>
          <p:nvPr>
            <p:ph type="title"/>
          </p:nvPr>
        </p:nvSpPr>
        <p:spPr/>
        <p:txBody>
          <a:bodyPr/>
          <a:lstStyle/>
          <a:p>
            <a:r>
              <a:rPr lang="en-US" dirty="0"/>
              <a:t>Basic Structure</a:t>
            </a:r>
          </a:p>
        </p:txBody>
      </p:sp>
      <p:sp>
        <p:nvSpPr>
          <p:cNvPr id="5" name="Content Placeholder 4">
            <a:extLst>
              <a:ext uri="{FF2B5EF4-FFF2-40B4-BE49-F238E27FC236}">
                <a16:creationId xmlns:a16="http://schemas.microsoft.com/office/drawing/2014/main" id="{543E8690-61FA-1940-B045-AC2B4BB43A04}"/>
              </a:ext>
            </a:extLst>
          </p:cNvPr>
          <p:cNvSpPr>
            <a:spLocks noGrp="1"/>
          </p:cNvSpPr>
          <p:nvPr>
            <p:ph idx="1"/>
          </p:nvPr>
        </p:nvSpPr>
        <p:spPr/>
        <p:txBody>
          <a:bodyPr>
            <a:normAutofit fontScale="92500" lnSpcReduction="10000"/>
          </a:bodyPr>
          <a:lstStyle/>
          <a:p>
            <a:pPr marL="0" indent="0">
              <a:buNone/>
            </a:pPr>
            <a:r>
              <a:rPr lang="en-US" b="1" dirty="0">
                <a:latin typeface="Consolas" panose="020B0609020204030204" pitchFamily="49" charset="0"/>
                <a:cs typeface="Consolas" panose="020B0609020204030204" pitchFamily="49" charset="0"/>
              </a:rPr>
              <a:t>import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spock.lang.Specification</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PersonSpec</a:t>
            </a:r>
            <a:r>
              <a:rPr lang="en-US" dirty="0">
                <a:latin typeface="Consolas" panose="020B0609020204030204" pitchFamily="49" charset="0"/>
                <a:cs typeface="Consolas" panose="020B0609020204030204" pitchFamily="49" charset="0"/>
              </a:rPr>
              <a:t> extends Specification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void "a Person's name should be what is given to it when it is created"()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given: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var person = new Person("Eric")</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when: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var name = </a:t>
            </a:r>
            <a:r>
              <a:rPr lang="en-US" dirty="0" err="1">
                <a:latin typeface="Consolas" panose="020B0609020204030204" pitchFamily="49" charset="0"/>
                <a:cs typeface="Consolas" panose="020B0609020204030204" pitchFamily="49" charset="0"/>
              </a:rPr>
              <a:t>person.name</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then: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name == "Eric"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7" name="Oval 6">
            <a:extLst>
              <a:ext uri="{FF2B5EF4-FFF2-40B4-BE49-F238E27FC236}">
                <a16:creationId xmlns:a16="http://schemas.microsoft.com/office/drawing/2014/main" id="{495A3FE0-F7B4-974D-9EF6-94285DCA705C}"/>
              </a:ext>
            </a:extLst>
          </p:cNvPr>
          <p:cNvSpPr/>
          <p:nvPr/>
        </p:nvSpPr>
        <p:spPr>
          <a:xfrm>
            <a:off x="2669430" y="2733203"/>
            <a:ext cx="2683823" cy="3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24F4741-ACED-3241-8585-CABE540EF1E6}"/>
              </a:ext>
            </a:extLst>
          </p:cNvPr>
          <p:cNvSpPr txBox="1"/>
          <p:nvPr/>
        </p:nvSpPr>
        <p:spPr>
          <a:xfrm>
            <a:off x="4901572" y="2499324"/>
            <a:ext cx="3376245" cy="338554"/>
          </a:xfrm>
          <a:prstGeom prst="rect">
            <a:avLst/>
          </a:prstGeom>
          <a:noFill/>
        </p:spPr>
        <p:txBody>
          <a:bodyPr wrap="none" rtlCol="0">
            <a:spAutoFit/>
          </a:bodyPr>
          <a:lstStyle/>
          <a:p>
            <a:r>
              <a:rPr lang="en-US" sz="1600" dirty="0">
                <a:solidFill>
                  <a:srgbClr val="FF0000"/>
                </a:solidFill>
                <a:latin typeface="Bradley Hand" pitchFamily="2" charset="77"/>
              </a:rPr>
              <a:t>All specs must extend Specification</a:t>
            </a:r>
          </a:p>
        </p:txBody>
      </p:sp>
      <p:sp>
        <p:nvSpPr>
          <p:cNvPr id="9" name="Oval 8">
            <a:extLst>
              <a:ext uri="{FF2B5EF4-FFF2-40B4-BE49-F238E27FC236}">
                <a16:creationId xmlns:a16="http://schemas.microsoft.com/office/drawing/2014/main" id="{2C1267DD-25F1-2F45-B4DD-D1AFC23FF9F0}"/>
              </a:ext>
            </a:extLst>
          </p:cNvPr>
          <p:cNvSpPr/>
          <p:nvPr/>
        </p:nvSpPr>
        <p:spPr>
          <a:xfrm>
            <a:off x="1744410" y="2946166"/>
            <a:ext cx="8135860" cy="3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62D150-ADBE-994B-AADB-54BC21CEBE25}"/>
              </a:ext>
            </a:extLst>
          </p:cNvPr>
          <p:cNvSpPr txBox="1"/>
          <p:nvPr/>
        </p:nvSpPr>
        <p:spPr>
          <a:xfrm>
            <a:off x="5998470" y="3233049"/>
            <a:ext cx="4931158" cy="338554"/>
          </a:xfrm>
          <a:prstGeom prst="rect">
            <a:avLst/>
          </a:prstGeom>
          <a:noFill/>
        </p:spPr>
        <p:txBody>
          <a:bodyPr wrap="none" rtlCol="0">
            <a:spAutoFit/>
          </a:bodyPr>
          <a:lstStyle/>
          <a:p>
            <a:r>
              <a:rPr lang="en-US" sz="1600" dirty="0">
                <a:solidFill>
                  <a:srgbClr val="FF0000"/>
                </a:solidFill>
                <a:latin typeface="Bradley Hand" pitchFamily="2" charset="77"/>
              </a:rPr>
              <a:t>Natural language test method names are encouraged</a:t>
            </a:r>
          </a:p>
        </p:txBody>
      </p:sp>
      <p:sp>
        <p:nvSpPr>
          <p:cNvPr id="13" name="Oval 12">
            <a:extLst>
              <a:ext uri="{FF2B5EF4-FFF2-40B4-BE49-F238E27FC236}">
                <a16:creationId xmlns:a16="http://schemas.microsoft.com/office/drawing/2014/main" id="{6F2D8F43-7504-DD49-BA6C-236DAF75824A}"/>
              </a:ext>
            </a:extLst>
          </p:cNvPr>
          <p:cNvSpPr/>
          <p:nvPr/>
        </p:nvSpPr>
        <p:spPr>
          <a:xfrm>
            <a:off x="1414891" y="3264847"/>
            <a:ext cx="1236867" cy="2504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53F55A-81B0-B94D-8EB9-7EE3642DA31C}"/>
              </a:ext>
            </a:extLst>
          </p:cNvPr>
          <p:cNvSpPr txBox="1"/>
          <p:nvPr/>
        </p:nvSpPr>
        <p:spPr>
          <a:xfrm>
            <a:off x="2611641" y="3274582"/>
            <a:ext cx="1439818" cy="338554"/>
          </a:xfrm>
          <a:prstGeom prst="rect">
            <a:avLst/>
          </a:prstGeom>
          <a:noFill/>
        </p:spPr>
        <p:txBody>
          <a:bodyPr wrap="none" rtlCol="0">
            <a:spAutoFit/>
          </a:bodyPr>
          <a:lstStyle/>
          <a:p>
            <a:r>
              <a:rPr lang="en-US" sz="1600" dirty="0">
                <a:solidFill>
                  <a:srgbClr val="FF0000"/>
                </a:solidFill>
                <a:latin typeface="Bradley Hand" pitchFamily="2" charset="77"/>
              </a:rPr>
              <a:t>Set up the test</a:t>
            </a:r>
          </a:p>
        </p:txBody>
      </p:sp>
      <p:sp>
        <p:nvSpPr>
          <p:cNvPr id="15" name="Oval 14">
            <a:extLst>
              <a:ext uri="{FF2B5EF4-FFF2-40B4-BE49-F238E27FC236}">
                <a16:creationId xmlns:a16="http://schemas.microsoft.com/office/drawing/2014/main" id="{76470FCC-D2CF-0144-B351-AAC527267522}"/>
              </a:ext>
            </a:extLst>
          </p:cNvPr>
          <p:cNvSpPr/>
          <p:nvPr/>
        </p:nvSpPr>
        <p:spPr>
          <a:xfrm>
            <a:off x="1334657" y="3962309"/>
            <a:ext cx="1236867" cy="2504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7D30942-989C-1148-8CE2-09D26AB2A033}"/>
              </a:ext>
            </a:extLst>
          </p:cNvPr>
          <p:cNvSpPr txBox="1"/>
          <p:nvPr/>
        </p:nvSpPr>
        <p:spPr>
          <a:xfrm>
            <a:off x="2582673" y="3918245"/>
            <a:ext cx="2467342" cy="338554"/>
          </a:xfrm>
          <a:prstGeom prst="rect">
            <a:avLst/>
          </a:prstGeom>
          <a:noFill/>
        </p:spPr>
        <p:txBody>
          <a:bodyPr wrap="none" rtlCol="0">
            <a:spAutoFit/>
          </a:bodyPr>
          <a:lstStyle/>
          <a:p>
            <a:r>
              <a:rPr lang="en-US" sz="1600" dirty="0">
                <a:solidFill>
                  <a:srgbClr val="FF0000"/>
                </a:solidFill>
                <a:latin typeface="Bradley Hand" pitchFamily="2" charset="77"/>
              </a:rPr>
              <a:t>Invoke the code under test</a:t>
            </a:r>
          </a:p>
        </p:txBody>
      </p:sp>
      <p:sp>
        <p:nvSpPr>
          <p:cNvPr id="17" name="Oval 16">
            <a:extLst>
              <a:ext uri="{FF2B5EF4-FFF2-40B4-BE49-F238E27FC236}">
                <a16:creationId xmlns:a16="http://schemas.microsoft.com/office/drawing/2014/main" id="{F74560F4-25CC-8C45-A74C-1ADE0719F31E}"/>
              </a:ext>
            </a:extLst>
          </p:cNvPr>
          <p:cNvSpPr/>
          <p:nvPr/>
        </p:nvSpPr>
        <p:spPr>
          <a:xfrm>
            <a:off x="1345806" y="4627448"/>
            <a:ext cx="1236867" cy="2504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7E1D2DF-D362-1F41-9724-C1AE7A54AFAC}"/>
              </a:ext>
            </a:extLst>
          </p:cNvPr>
          <p:cNvSpPr txBox="1"/>
          <p:nvPr/>
        </p:nvSpPr>
        <p:spPr>
          <a:xfrm>
            <a:off x="2611641" y="4595641"/>
            <a:ext cx="3722494" cy="338554"/>
          </a:xfrm>
          <a:prstGeom prst="rect">
            <a:avLst/>
          </a:prstGeom>
          <a:noFill/>
        </p:spPr>
        <p:txBody>
          <a:bodyPr wrap="none" rtlCol="0">
            <a:spAutoFit/>
          </a:bodyPr>
          <a:lstStyle/>
          <a:p>
            <a:r>
              <a:rPr lang="en-US" sz="1600" dirty="0">
                <a:solidFill>
                  <a:srgbClr val="FF0000"/>
                </a:solidFill>
                <a:latin typeface="Bradley Hand" pitchFamily="2" charset="77"/>
              </a:rPr>
              <a:t>Assert what you expect to have happened</a:t>
            </a:r>
          </a:p>
        </p:txBody>
      </p:sp>
      <p:sp>
        <p:nvSpPr>
          <p:cNvPr id="19" name="Oval 18">
            <a:extLst>
              <a:ext uri="{FF2B5EF4-FFF2-40B4-BE49-F238E27FC236}">
                <a16:creationId xmlns:a16="http://schemas.microsoft.com/office/drawing/2014/main" id="{7CF0C3E7-2350-9849-93C0-F0688838278A}"/>
              </a:ext>
            </a:extLst>
          </p:cNvPr>
          <p:cNvSpPr/>
          <p:nvPr/>
        </p:nvSpPr>
        <p:spPr>
          <a:xfrm>
            <a:off x="1511857" y="4870770"/>
            <a:ext cx="2133868" cy="2504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E6056F7-615E-6D4B-9D52-04F911B6B6D1}"/>
              </a:ext>
            </a:extLst>
          </p:cNvPr>
          <p:cNvSpPr txBox="1"/>
          <p:nvPr/>
        </p:nvSpPr>
        <p:spPr>
          <a:xfrm>
            <a:off x="3674693" y="4826706"/>
            <a:ext cx="6877204" cy="338554"/>
          </a:xfrm>
          <a:prstGeom prst="rect">
            <a:avLst/>
          </a:prstGeom>
          <a:noFill/>
        </p:spPr>
        <p:txBody>
          <a:bodyPr wrap="none" rtlCol="0">
            <a:spAutoFit/>
          </a:bodyPr>
          <a:lstStyle/>
          <a:p>
            <a:r>
              <a:rPr lang="en-US" sz="1600" dirty="0">
                <a:solidFill>
                  <a:srgbClr val="FF0000"/>
                </a:solidFill>
                <a:latin typeface="Bradley Hand" pitchFamily="2" charset="77"/>
              </a:rPr>
              <a:t>Any expression resulting in a Boolean in the “then” section is an assertion</a:t>
            </a:r>
          </a:p>
        </p:txBody>
      </p:sp>
    </p:spTree>
    <p:extLst>
      <p:ext uri="{BB962C8B-B14F-4D97-AF65-F5344CB8AC3E}">
        <p14:creationId xmlns:p14="http://schemas.microsoft.com/office/powerpoint/2010/main" val="61483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1" grpId="0"/>
      <p:bldP spid="13" grpId="0" animBg="1"/>
      <p:bldP spid="14" grpId="0"/>
      <p:bldP spid="15" grpId="0" animBg="1"/>
      <p:bldP spid="16" grpId="0"/>
      <p:bldP spid="17" grpId="0" animBg="1"/>
      <p:bldP spid="18" grpId="0"/>
      <p:bldP spid="19"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0718-09E7-E145-B03D-1D009302FEB7}"/>
              </a:ext>
            </a:extLst>
          </p:cNvPr>
          <p:cNvSpPr>
            <a:spLocks noGrp="1"/>
          </p:cNvSpPr>
          <p:nvPr>
            <p:ph type="title"/>
          </p:nvPr>
        </p:nvSpPr>
        <p:spPr/>
        <p:txBody>
          <a:bodyPr/>
          <a:lstStyle/>
          <a:p>
            <a:r>
              <a:rPr lang="en-US" dirty="0"/>
              <a:t>What to Expect when You’re Expecting</a:t>
            </a:r>
          </a:p>
        </p:txBody>
      </p:sp>
      <p:sp>
        <p:nvSpPr>
          <p:cNvPr id="3" name="Content Placeholder 2">
            <a:extLst>
              <a:ext uri="{FF2B5EF4-FFF2-40B4-BE49-F238E27FC236}">
                <a16:creationId xmlns:a16="http://schemas.microsoft.com/office/drawing/2014/main" id="{C84533FF-E463-0D47-87A8-6AF54762A5F8}"/>
              </a:ext>
            </a:extLst>
          </p:cNvPr>
          <p:cNvSpPr>
            <a:spLocks noGrp="1"/>
          </p:cNvSpPr>
          <p:nvPr>
            <p:ph idx="1"/>
          </p:nvPr>
        </p:nvSpPr>
        <p:spPr/>
        <p:txBody>
          <a:bodyPr/>
          <a:lstStyle/>
          <a:p>
            <a:pPr marL="0" indent="0">
              <a:buNone/>
            </a:pPr>
            <a:r>
              <a:rPr lang="en-US" b="1" dirty="0">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PersonSpec</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extends</a:t>
            </a:r>
            <a:r>
              <a:rPr lang="en-US" dirty="0">
                <a:latin typeface="Consolas" panose="020B0609020204030204" pitchFamily="49" charset="0"/>
                <a:cs typeface="Consolas" panose="020B0609020204030204" pitchFamily="49" charset="0"/>
              </a:rPr>
              <a:t> Specification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"a Person's name should be what is given to it, but using expect"()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given: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person = </a:t>
            </a:r>
            <a:r>
              <a:rPr lang="en-US" b="1" dirty="0">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Person("Eric")</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expect: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person.name</a:t>
            </a:r>
            <a:r>
              <a:rPr lang="en-US" dirty="0">
                <a:latin typeface="Consolas" panose="020B0609020204030204" pitchFamily="49" charset="0"/>
                <a:cs typeface="Consolas" panose="020B0609020204030204" pitchFamily="49" charset="0"/>
              </a:rPr>
              <a:t> == "Eric"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96D9C3DA-36DA-BD41-A74C-7BB32AA5CEBA}"/>
              </a:ext>
            </a:extLst>
          </p:cNvPr>
          <p:cNvSpPr/>
          <p:nvPr/>
        </p:nvSpPr>
        <p:spPr>
          <a:xfrm>
            <a:off x="1595915" y="4128564"/>
            <a:ext cx="1236867" cy="2504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7516D79-E90A-F644-8DE0-AD6F4704F203}"/>
              </a:ext>
            </a:extLst>
          </p:cNvPr>
          <p:cNvSpPr txBox="1"/>
          <p:nvPr/>
        </p:nvSpPr>
        <p:spPr>
          <a:xfrm>
            <a:off x="2843931" y="4084500"/>
            <a:ext cx="3124573" cy="338554"/>
          </a:xfrm>
          <a:prstGeom prst="rect">
            <a:avLst/>
          </a:prstGeom>
          <a:noFill/>
        </p:spPr>
        <p:txBody>
          <a:bodyPr wrap="none" rtlCol="0">
            <a:spAutoFit/>
          </a:bodyPr>
          <a:lstStyle/>
          <a:p>
            <a:r>
              <a:rPr lang="en-US" sz="1600" dirty="0">
                <a:solidFill>
                  <a:srgbClr val="FF0000"/>
                </a:solidFill>
                <a:latin typeface="Bradley Hand" pitchFamily="2" charset="77"/>
              </a:rPr>
              <a:t>“expect” combines when and then</a:t>
            </a:r>
          </a:p>
        </p:txBody>
      </p:sp>
    </p:spTree>
    <p:extLst>
      <p:ext uri="{BB962C8B-B14F-4D97-AF65-F5344CB8AC3E}">
        <p14:creationId xmlns:p14="http://schemas.microsoft.com/office/powerpoint/2010/main" val="422939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6BB2-60DA-3E46-A316-811FE0B6C625}"/>
              </a:ext>
            </a:extLst>
          </p:cNvPr>
          <p:cNvSpPr>
            <a:spLocks noGrp="1"/>
          </p:cNvSpPr>
          <p:nvPr>
            <p:ph type="title"/>
          </p:nvPr>
        </p:nvSpPr>
        <p:spPr/>
        <p:txBody>
          <a:bodyPr/>
          <a:lstStyle/>
          <a:p>
            <a:r>
              <a:rPr lang="en-US" dirty="0"/>
              <a:t>Mocking</a:t>
            </a:r>
          </a:p>
        </p:txBody>
      </p:sp>
      <p:sp>
        <p:nvSpPr>
          <p:cNvPr id="3" name="Content Placeholder 2">
            <a:extLst>
              <a:ext uri="{FF2B5EF4-FFF2-40B4-BE49-F238E27FC236}">
                <a16:creationId xmlns:a16="http://schemas.microsoft.com/office/drawing/2014/main" id="{C4E1BB53-4089-B34C-922D-63EF0963B5DB}"/>
              </a:ext>
            </a:extLst>
          </p:cNvPr>
          <p:cNvSpPr>
            <a:spLocks noGrp="1"/>
          </p:cNvSpPr>
          <p:nvPr>
            <p:ph idx="1"/>
          </p:nvPr>
        </p:nvSpPr>
        <p:spPr/>
        <p:txBody>
          <a:bodyPr>
            <a:normAutofit fontScale="92500" lnSpcReduction="10000"/>
          </a:bodyPr>
          <a:lstStyle/>
          <a:p>
            <a:pPr marL="0" indent="0">
              <a:buNone/>
            </a:pPr>
            <a:r>
              <a:rPr lang="en-US" b="1" dirty="0">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PersonSpec</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extends</a:t>
            </a:r>
            <a:r>
              <a:rPr lang="en-US" dirty="0">
                <a:latin typeface="Consolas" panose="020B0609020204030204" pitchFamily="49" charset="0"/>
                <a:cs typeface="Consolas" panose="020B0609020204030204" pitchFamily="49" charset="0"/>
              </a:rPr>
              <a:t> Specification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"determine results of COVID vaccination"()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given: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person = </a:t>
            </a:r>
            <a:r>
              <a:rPr lang="en-US" b="1" dirty="0">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Person("Eric")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Syringe syringe = Mock()</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when: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(syringe)</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then: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1 * </a:t>
            </a:r>
            <a:r>
              <a:rPr lang="en-US" dirty="0" err="1">
                <a:latin typeface="Consolas" panose="020B0609020204030204" pitchFamily="49" charset="0"/>
                <a:cs typeface="Consolas" panose="020B0609020204030204" pitchFamily="49" charset="0"/>
              </a:rPr>
              <a:t>syringe.empty</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LEFT_ARM</a:t>
            </a:r>
            <a:r>
              <a:rPr lang="en-US" dirty="0">
                <a:latin typeface="Consolas" panose="020B0609020204030204" pitchFamily="49" charset="0"/>
                <a:cs typeface="Consolas" panose="020B0609020204030204" pitchFamily="49" charset="0"/>
              </a:rPr>
              <a:t>) &gt;&gt; </a:t>
            </a:r>
            <a:r>
              <a:rPr lang="en-US" i="1" dirty="0">
                <a:latin typeface="Consolas" panose="020B0609020204030204" pitchFamily="49" charset="0"/>
                <a:cs typeface="Consolas" panose="020B0609020204030204" pitchFamily="49" charset="0"/>
              </a:rPr>
              <a:t>COVID_VACCINE</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person.magnetic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person.microchipCount</a:t>
            </a:r>
            <a:r>
              <a:rPr lang="en-US" dirty="0">
                <a:latin typeface="Consolas" panose="020B0609020204030204" pitchFamily="49" charset="0"/>
                <a:cs typeface="Consolas" panose="020B0609020204030204" pitchFamily="49" charset="0"/>
              </a:rPr>
              <a:t> == 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BB579CBB-DC8B-FD48-BDDA-15BD514613EE}"/>
              </a:ext>
            </a:extLst>
          </p:cNvPr>
          <p:cNvSpPr/>
          <p:nvPr/>
        </p:nvSpPr>
        <p:spPr>
          <a:xfrm>
            <a:off x="1520042" y="3072740"/>
            <a:ext cx="3277589" cy="3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F0E7FF-BE7E-1841-9D4F-1D654A4B13DB}"/>
              </a:ext>
            </a:extLst>
          </p:cNvPr>
          <p:cNvSpPr txBox="1"/>
          <p:nvPr/>
        </p:nvSpPr>
        <p:spPr>
          <a:xfrm>
            <a:off x="4797631" y="3090446"/>
            <a:ext cx="2949846" cy="338554"/>
          </a:xfrm>
          <a:prstGeom prst="rect">
            <a:avLst/>
          </a:prstGeom>
          <a:noFill/>
        </p:spPr>
        <p:txBody>
          <a:bodyPr wrap="none" rtlCol="0">
            <a:spAutoFit/>
          </a:bodyPr>
          <a:lstStyle/>
          <a:p>
            <a:r>
              <a:rPr lang="en-US" sz="1600" dirty="0">
                <a:solidFill>
                  <a:srgbClr val="FF0000"/>
                </a:solidFill>
                <a:latin typeface="Bradley Hand" pitchFamily="2" charset="77"/>
              </a:rPr>
              <a:t>Set up a mock of type Syringe</a:t>
            </a:r>
          </a:p>
        </p:txBody>
      </p:sp>
      <p:sp>
        <p:nvSpPr>
          <p:cNvPr id="6" name="Oval 5">
            <a:extLst>
              <a:ext uri="{FF2B5EF4-FFF2-40B4-BE49-F238E27FC236}">
                <a16:creationId xmlns:a16="http://schemas.microsoft.com/office/drawing/2014/main" id="{06C0E598-8158-7F43-B296-B8461CB0A6F2}"/>
              </a:ext>
            </a:extLst>
          </p:cNvPr>
          <p:cNvSpPr/>
          <p:nvPr/>
        </p:nvSpPr>
        <p:spPr>
          <a:xfrm>
            <a:off x="1374775" y="4525046"/>
            <a:ext cx="3729636" cy="2631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8B5AEA-E800-3D40-8F94-84D16FA3924A}"/>
              </a:ext>
            </a:extLst>
          </p:cNvPr>
          <p:cNvSpPr txBox="1"/>
          <p:nvPr/>
        </p:nvSpPr>
        <p:spPr>
          <a:xfrm>
            <a:off x="2500180" y="4220688"/>
            <a:ext cx="5750292" cy="338554"/>
          </a:xfrm>
          <a:prstGeom prst="rect">
            <a:avLst/>
          </a:prstGeom>
          <a:noFill/>
        </p:spPr>
        <p:txBody>
          <a:bodyPr wrap="none" rtlCol="0">
            <a:spAutoFit/>
          </a:bodyPr>
          <a:lstStyle/>
          <a:p>
            <a:r>
              <a:rPr lang="en-US" sz="1600" dirty="0">
                <a:solidFill>
                  <a:srgbClr val="FF0000"/>
                </a:solidFill>
                <a:latin typeface="Bradley Hand" pitchFamily="2" charset="77"/>
              </a:rPr>
              <a:t>Expect one call to </a:t>
            </a:r>
            <a:r>
              <a:rPr lang="en-US" sz="1600" dirty="0" err="1">
                <a:solidFill>
                  <a:srgbClr val="FF0000"/>
                </a:solidFill>
                <a:latin typeface="Bradley Hand" pitchFamily="2" charset="77"/>
              </a:rPr>
              <a:t>syringe.empty</a:t>
            </a:r>
            <a:r>
              <a:rPr lang="en-US" sz="1600" dirty="0">
                <a:solidFill>
                  <a:srgbClr val="FF0000"/>
                </a:solidFill>
                <a:latin typeface="Bradley Hand" pitchFamily="2" charset="77"/>
              </a:rPr>
              <a:t>() with parameter LEFT_ARM</a:t>
            </a:r>
          </a:p>
        </p:txBody>
      </p:sp>
      <p:sp>
        <p:nvSpPr>
          <p:cNvPr id="8" name="Oval 7">
            <a:extLst>
              <a:ext uri="{FF2B5EF4-FFF2-40B4-BE49-F238E27FC236}">
                <a16:creationId xmlns:a16="http://schemas.microsoft.com/office/drawing/2014/main" id="{089C4F0A-347A-8A41-8E22-4F32C73FE3B9}"/>
              </a:ext>
            </a:extLst>
          </p:cNvPr>
          <p:cNvSpPr/>
          <p:nvPr/>
        </p:nvSpPr>
        <p:spPr>
          <a:xfrm>
            <a:off x="4840644" y="4525046"/>
            <a:ext cx="2449815" cy="2631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BAF32B-CB59-EE48-B010-DBB396154A94}"/>
              </a:ext>
            </a:extLst>
          </p:cNvPr>
          <p:cNvSpPr txBox="1"/>
          <p:nvPr/>
        </p:nvSpPr>
        <p:spPr>
          <a:xfrm>
            <a:off x="5796978" y="4746771"/>
            <a:ext cx="4546437" cy="338554"/>
          </a:xfrm>
          <a:prstGeom prst="rect">
            <a:avLst/>
          </a:prstGeom>
          <a:noFill/>
        </p:spPr>
        <p:txBody>
          <a:bodyPr wrap="none" rtlCol="0">
            <a:spAutoFit/>
          </a:bodyPr>
          <a:lstStyle/>
          <a:p>
            <a:r>
              <a:rPr lang="en-US" sz="1600" dirty="0">
                <a:solidFill>
                  <a:srgbClr val="FF0000"/>
                </a:solidFill>
                <a:latin typeface="Bradley Hand" pitchFamily="2" charset="77"/>
              </a:rPr>
              <a:t>When this call is made, return COVID_VACCINE</a:t>
            </a:r>
          </a:p>
        </p:txBody>
      </p:sp>
      <p:sp>
        <p:nvSpPr>
          <p:cNvPr id="10" name="Oval 9">
            <a:extLst>
              <a:ext uri="{FF2B5EF4-FFF2-40B4-BE49-F238E27FC236}">
                <a16:creationId xmlns:a16="http://schemas.microsoft.com/office/drawing/2014/main" id="{A2677584-7C9A-444B-9828-8A3930E675D0}"/>
              </a:ext>
            </a:extLst>
          </p:cNvPr>
          <p:cNvSpPr/>
          <p:nvPr/>
        </p:nvSpPr>
        <p:spPr>
          <a:xfrm>
            <a:off x="1453576" y="4732009"/>
            <a:ext cx="4175328" cy="6189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83972EB-20A9-9D44-96D1-392C412B6974}"/>
              </a:ext>
            </a:extLst>
          </p:cNvPr>
          <p:cNvSpPr txBox="1"/>
          <p:nvPr/>
        </p:nvSpPr>
        <p:spPr>
          <a:xfrm>
            <a:off x="2018646" y="5338344"/>
            <a:ext cx="7853432" cy="338554"/>
          </a:xfrm>
          <a:prstGeom prst="rect">
            <a:avLst/>
          </a:prstGeom>
          <a:noFill/>
        </p:spPr>
        <p:txBody>
          <a:bodyPr wrap="none" rtlCol="0">
            <a:spAutoFit/>
          </a:bodyPr>
          <a:lstStyle/>
          <a:p>
            <a:r>
              <a:rPr lang="en-US" sz="1600" dirty="0">
                <a:solidFill>
                  <a:srgbClr val="FF0000"/>
                </a:solidFill>
                <a:latin typeface="Bradley Hand" pitchFamily="2" charset="77"/>
              </a:rPr>
              <a:t>Normal assertions from the test case (the side effects of calling </a:t>
            </a:r>
            <a:r>
              <a:rPr lang="en-US" sz="1600" dirty="0" err="1">
                <a:solidFill>
                  <a:srgbClr val="FF0000"/>
                </a:solidFill>
                <a:latin typeface="Bradley Hand" pitchFamily="2" charset="77"/>
              </a:rPr>
              <a:t>person.inject</a:t>
            </a:r>
            <a:r>
              <a:rPr lang="en-US" sz="1600" dirty="0">
                <a:solidFill>
                  <a:srgbClr val="FF0000"/>
                </a:solidFill>
                <a:latin typeface="Bradley Hand" pitchFamily="2" charset="77"/>
              </a:rPr>
              <a:t>(syringe)</a:t>
            </a:r>
          </a:p>
        </p:txBody>
      </p:sp>
    </p:spTree>
    <p:extLst>
      <p:ext uri="{BB962C8B-B14F-4D97-AF65-F5344CB8AC3E}">
        <p14:creationId xmlns:p14="http://schemas.microsoft.com/office/powerpoint/2010/main" val="5183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2761-C0DE-0047-A711-A99DD7B09E9A}"/>
              </a:ext>
            </a:extLst>
          </p:cNvPr>
          <p:cNvSpPr>
            <a:spLocks noGrp="1"/>
          </p:cNvSpPr>
          <p:nvPr>
            <p:ph type="title"/>
          </p:nvPr>
        </p:nvSpPr>
        <p:spPr/>
        <p:txBody>
          <a:bodyPr/>
          <a:lstStyle/>
          <a:p>
            <a:r>
              <a:rPr lang="en-US" dirty="0"/>
              <a:t>Data-driven Tests</a:t>
            </a:r>
          </a:p>
        </p:txBody>
      </p:sp>
      <p:sp>
        <p:nvSpPr>
          <p:cNvPr id="3" name="Content Placeholder 2">
            <a:extLst>
              <a:ext uri="{FF2B5EF4-FFF2-40B4-BE49-F238E27FC236}">
                <a16:creationId xmlns:a16="http://schemas.microsoft.com/office/drawing/2014/main" id="{CC482F8C-E7C5-A74B-BE30-75BDC55966E6}"/>
              </a:ext>
            </a:extLst>
          </p:cNvPr>
          <p:cNvSpPr>
            <a:spLocks noGrp="1"/>
          </p:cNvSpPr>
          <p:nvPr>
            <p:ph idx="1"/>
          </p:nvPr>
        </p:nvSpPr>
        <p:spPr/>
        <p:txBody>
          <a:bodyPr>
            <a:normAutofit fontScale="85000" lnSpcReduction="20000"/>
          </a:bodyPr>
          <a:lstStyle/>
          <a:p>
            <a:pPr marL="0" indent="0">
              <a:buNone/>
            </a:pPr>
            <a:r>
              <a:rPr lang="en-US" b="1" dirty="0">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"determine results of injecting stuff"()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given: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person = </a:t>
            </a:r>
            <a:r>
              <a:rPr lang="en-US" b="1" dirty="0">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Person("Eric")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Syringe syringe = Mock()</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when: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(syringe)</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then: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1 * </a:t>
            </a:r>
            <a:r>
              <a:rPr lang="en-US" dirty="0" err="1">
                <a:latin typeface="Consolas" panose="020B0609020204030204" pitchFamily="49" charset="0"/>
                <a:cs typeface="Consolas" panose="020B0609020204030204" pitchFamily="49" charset="0"/>
              </a:rPr>
              <a:t>syringe.empty</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LEFT_ARM</a:t>
            </a:r>
            <a:r>
              <a:rPr lang="en-US" dirty="0">
                <a:latin typeface="Consolas" panose="020B0609020204030204" pitchFamily="49" charset="0"/>
                <a:cs typeface="Consolas" panose="020B0609020204030204" pitchFamily="49" charset="0"/>
              </a:rPr>
              <a:t>) &gt;&gt; contents</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person.magnetic</a:t>
            </a:r>
            <a:r>
              <a:rPr lang="en-US" dirty="0">
                <a:latin typeface="Consolas" panose="020B0609020204030204" pitchFamily="49" charset="0"/>
                <a:cs typeface="Consolas" panose="020B0609020204030204" pitchFamily="49" charset="0"/>
              </a:rPr>
              <a:t> == magnetic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person.microchipCount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microchipCount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where:</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contents      || magnetic | </a:t>
            </a:r>
            <a:r>
              <a:rPr lang="en-US" dirty="0" err="1">
                <a:latin typeface="Consolas" panose="020B0609020204030204" pitchFamily="49" charset="0"/>
                <a:cs typeface="Consolas" panose="020B0609020204030204" pitchFamily="49" charset="0"/>
              </a:rPr>
              <a:t>microchipCount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COVID_VACCINE </a:t>
            </a:r>
            <a:r>
              <a:rPr lang="en-US" dirty="0">
                <a:latin typeface="Consolas" panose="020B0609020204030204" pitchFamily="49" charset="0"/>
                <a:cs typeface="Consolas" panose="020B0609020204030204" pitchFamily="49" charset="0"/>
              </a:rPr>
              <a:t>|| false    | 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IRON_FILINGS  </a:t>
            </a:r>
            <a:r>
              <a:rPr lang="en-US" dirty="0">
                <a:latin typeface="Consolas" panose="020B0609020204030204" pitchFamily="49" charset="0"/>
                <a:cs typeface="Consolas" panose="020B0609020204030204" pitchFamily="49" charset="0"/>
              </a:rPr>
              <a:t>|| true     | 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RFID_TAG      </a:t>
            </a:r>
            <a:r>
              <a:rPr lang="en-US" dirty="0">
                <a:latin typeface="Consolas" panose="020B0609020204030204" pitchFamily="49" charset="0"/>
                <a:cs typeface="Consolas" panose="020B0609020204030204" pitchFamily="49" charset="0"/>
              </a:rPr>
              <a:t>|| false    | 1</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4" name="Oval 3">
            <a:extLst>
              <a:ext uri="{FF2B5EF4-FFF2-40B4-BE49-F238E27FC236}">
                <a16:creationId xmlns:a16="http://schemas.microsoft.com/office/drawing/2014/main" id="{E42436C4-64E1-1642-BE76-BD38011D864D}"/>
              </a:ext>
            </a:extLst>
          </p:cNvPr>
          <p:cNvSpPr/>
          <p:nvPr/>
        </p:nvSpPr>
        <p:spPr>
          <a:xfrm>
            <a:off x="3099461" y="3752603"/>
            <a:ext cx="2497674" cy="755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0CA017-5D02-9946-B5B9-4AB2F9132BDD}"/>
              </a:ext>
            </a:extLst>
          </p:cNvPr>
          <p:cNvSpPr txBox="1"/>
          <p:nvPr/>
        </p:nvSpPr>
        <p:spPr>
          <a:xfrm>
            <a:off x="5157747" y="3583325"/>
            <a:ext cx="3690434" cy="338554"/>
          </a:xfrm>
          <a:prstGeom prst="rect">
            <a:avLst/>
          </a:prstGeom>
          <a:noFill/>
        </p:spPr>
        <p:txBody>
          <a:bodyPr wrap="none" rtlCol="0">
            <a:spAutoFit/>
          </a:bodyPr>
          <a:lstStyle/>
          <a:p>
            <a:r>
              <a:rPr lang="en-US" sz="1600" dirty="0">
                <a:solidFill>
                  <a:srgbClr val="FF0000"/>
                </a:solidFill>
                <a:latin typeface="Bradley Hand" pitchFamily="2" charset="77"/>
              </a:rPr>
              <a:t>Variables defined in the “where” section</a:t>
            </a:r>
          </a:p>
        </p:txBody>
      </p:sp>
      <p:sp>
        <p:nvSpPr>
          <p:cNvPr id="6" name="Oval 5">
            <a:extLst>
              <a:ext uri="{FF2B5EF4-FFF2-40B4-BE49-F238E27FC236}">
                <a16:creationId xmlns:a16="http://schemas.microsoft.com/office/drawing/2014/main" id="{04B5365D-FE2B-2C4E-A43D-B223FAA06D20}"/>
              </a:ext>
            </a:extLst>
          </p:cNvPr>
          <p:cNvSpPr/>
          <p:nvPr/>
        </p:nvSpPr>
        <p:spPr>
          <a:xfrm>
            <a:off x="685801" y="4583875"/>
            <a:ext cx="5311238" cy="12073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88FAA4-76B0-3E46-A4FE-A54F26D0B81B}"/>
              </a:ext>
            </a:extLst>
          </p:cNvPr>
          <p:cNvSpPr txBox="1"/>
          <p:nvPr/>
        </p:nvSpPr>
        <p:spPr>
          <a:xfrm>
            <a:off x="5997039" y="4852732"/>
            <a:ext cx="3459601" cy="584775"/>
          </a:xfrm>
          <a:prstGeom prst="rect">
            <a:avLst/>
          </a:prstGeom>
          <a:noFill/>
        </p:spPr>
        <p:txBody>
          <a:bodyPr wrap="none" rtlCol="0">
            <a:spAutoFit/>
          </a:bodyPr>
          <a:lstStyle/>
          <a:p>
            <a:r>
              <a:rPr lang="en-US" sz="1600" dirty="0">
                <a:solidFill>
                  <a:srgbClr val="FF0000"/>
                </a:solidFill>
                <a:latin typeface="Bradley Hand" pitchFamily="2" charset="77"/>
              </a:rPr>
              <a:t>Table of values for these variables</a:t>
            </a:r>
          </a:p>
          <a:p>
            <a:r>
              <a:rPr lang="en-US" sz="1600" dirty="0">
                <a:solidFill>
                  <a:srgbClr val="FF0000"/>
                </a:solidFill>
                <a:latin typeface="Bradley Hand" pitchFamily="2" charset="77"/>
              </a:rPr>
              <a:t>Test method is executed once per line</a:t>
            </a:r>
          </a:p>
        </p:txBody>
      </p:sp>
    </p:spTree>
    <p:extLst>
      <p:ext uri="{BB962C8B-B14F-4D97-AF65-F5344CB8AC3E}">
        <p14:creationId xmlns:p14="http://schemas.microsoft.com/office/powerpoint/2010/main" val="150736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22EB3A6-94D3-F044-AC69-E10A2AF9D417}"/>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dirty="0"/>
              <a:t>Spock vs. JUnit</a:t>
            </a:r>
          </a:p>
        </p:txBody>
      </p:sp>
      <p:sp>
        <p:nvSpPr>
          <p:cNvPr id="6" name="Text Placeholder 5">
            <a:extLst>
              <a:ext uri="{FF2B5EF4-FFF2-40B4-BE49-F238E27FC236}">
                <a16:creationId xmlns:a16="http://schemas.microsoft.com/office/drawing/2014/main" id="{7940B76E-44BD-1A4E-88C1-9F59CBF2E7F4}"/>
              </a:ext>
            </a:extLst>
          </p:cNvPr>
          <p:cNvSpPr>
            <a:spLocks noGrp="1"/>
          </p:cNvSpPr>
          <p:nvPr>
            <p:ph type="body" idx="1"/>
          </p:nvPr>
        </p:nvSpPr>
        <p:spPr>
          <a:xfrm>
            <a:off x="643464" y="4385732"/>
            <a:ext cx="4813437" cy="1838087"/>
          </a:xfrm>
        </p:spPr>
        <p:txBody>
          <a:bodyPr vert="horz" lIns="91440" tIns="45720" rIns="91440" bIns="45720" rtlCol="0" anchor="t">
            <a:normAutofit/>
          </a:bodyPr>
          <a:lstStyle/>
          <a:p>
            <a:pPr algn="r"/>
            <a:endParaRPr lang="en-US" sz="1800"/>
          </a:p>
        </p:txBody>
      </p:sp>
      <p:pic>
        <p:nvPicPr>
          <p:cNvPr id="5" name="Content Placeholder 4">
            <a:extLst>
              <a:ext uri="{FF2B5EF4-FFF2-40B4-BE49-F238E27FC236}">
                <a16:creationId xmlns:a16="http://schemas.microsoft.com/office/drawing/2014/main" id="{3FFFDC36-07B8-DF47-9E54-5555C8C94DCE}"/>
              </a:ext>
            </a:extLst>
          </p:cNvPr>
          <p:cNvPicPr>
            <a:picLocks noGrp="1" noChangeAspect="1"/>
          </p:cNvPicPr>
          <p:nvPr>
            <p:ph idx="4294967295"/>
          </p:nvPr>
        </p:nvPicPr>
        <p:blipFill>
          <a:blip r:embed="rId5"/>
          <a:stretch>
            <a:fillRect/>
          </a:stretch>
        </p:blipFill>
        <p:spPr>
          <a:xfrm>
            <a:off x="6076606" y="1887837"/>
            <a:ext cx="5471927" cy="30779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descr="Logo&#10;&#10;Description automatically generated">
            <a:extLst>
              <a:ext uri="{FF2B5EF4-FFF2-40B4-BE49-F238E27FC236}">
                <a16:creationId xmlns:a16="http://schemas.microsoft.com/office/drawing/2014/main" id="{4AF6D562-654A-884D-A694-BA1698881E8F}"/>
              </a:ext>
            </a:extLst>
          </p:cNvPr>
          <p:cNvPicPr>
            <a:picLocks noChangeAspect="1"/>
          </p:cNvPicPr>
          <p:nvPr/>
        </p:nvPicPr>
        <p:blipFill>
          <a:blip r:embed="rId6"/>
          <a:stretch>
            <a:fillRect/>
          </a:stretch>
        </p:blipFill>
        <p:spPr>
          <a:xfrm>
            <a:off x="7176187" y="2512414"/>
            <a:ext cx="1532590" cy="552062"/>
          </a:xfrm>
          <a:prstGeom prst="rect">
            <a:avLst/>
          </a:prstGeom>
        </p:spPr>
      </p:pic>
    </p:spTree>
    <p:extLst>
      <p:ext uri="{BB962C8B-B14F-4D97-AF65-F5344CB8AC3E}">
        <p14:creationId xmlns:p14="http://schemas.microsoft.com/office/powerpoint/2010/main" val="2119758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71B07-82C4-604F-A1CF-FC876ADC954D}"/>
              </a:ext>
            </a:extLst>
          </p:cNvPr>
          <p:cNvSpPr>
            <a:spLocks noGrp="1"/>
          </p:cNvSpPr>
          <p:nvPr>
            <p:ph type="title"/>
          </p:nvPr>
        </p:nvSpPr>
        <p:spPr/>
        <p:txBody>
          <a:bodyPr/>
          <a:lstStyle/>
          <a:p>
            <a:r>
              <a:rPr lang="en-US" dirty="0"/>
              <a:t>Parameterized Tests</a:t>
            </a:r>
          </a:p>
        </p:txBody>
      </p:sp>
      <p:sp>
        <p:nvSpPr>
          <p:cNvPr id="5" name="Content Placeholder 4">
            <a:extLst>
              <a:ext uri="{FF2B5EF4-FFF2-40B4-BE49-F238E27FC236}">
                <a16:creationId xmlns:a16="http://schemas.microsoft.com/office/drawing/2014/main" id="{E8028A82-6715-4C4B-849A-4BA584A78D38}"/>
              </a:ext>
            </a:extLst>
          </p:cNvPr>
          <p:cNvSpPr>
            <a:spLocks noGrp="1"/>
          </p:cNvSpPr>
          <p:nvPr>
            <p:ph sz="half" idx="1"/>
          </p:nvPr>
        </p:nvSpPr>
        <p:spPr/>
        <p:txBody>
          <a:bodyPr>
            <a:normAutofit fontScale="62500" lnSpcReduction="20000"/>
          </a:bodyPr>
          <a:lstStyle/>
          <a:p>
            <a:pPr marL="0" indent="0">
              <a:buNone/>
            </a:pPr>
            <a:r>
              <a:rPr lang="en-US" b="1" dirty="0">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"determine results of injecting stuff"()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given: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person = </a:t>
            </a:r>
            <a:r>
              <a:rPr lang="en-US" b="1" dirty="0">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Person("Eric")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Syringe syringe = Mock()</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when: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(syringe)</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then: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1 * </a:t>
            </a:r>
            <a:r>
              <a:rPr lang="en-US" dirty="0" err="1">
                <a:latin typeface="Consolas" panose="020B0609020204030204" pitchFamily="49" charset="0"/>
                <a:cs typeface="Consolas" panose="020B0609020204030204" pitchFamily="49" charset="0"/>
              </a:rPr>
              <a:t>syringe.empty</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LEFT_ARM</a:t>
            </a:r>
            <a:r>
              <a:rPr lang="en-US" dirty="0">
                <a:latin typeface="Consolas" panose="020B0609020204030204" pitchFamily="49" charset="0"/>
                <a:cs typeface="Consolas" panose="020B0609020204030204" pitchFamily="49" charset="0"/>
              </a:rPr>
              <a:t>) &gt;&gt; contents</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person.magnetic</a:t>
            </a:r>
            <a:r>
              <a:rPr lang="en-US" dirty="0">
                <a:latin typeface="Consolas" panose="020B0609020204030204" pitchFamily="49" charset="0"/>
                <a:cs typeface="Consolas" panose="020B0609020204030204" pitchFamily="49" charset="0"/>
              </a:rPr>
              <a:t> == magnetic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person.microchipCount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microchipCount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where:</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contents      || magnetic | </a:t>
            </a:r>
            <a:r>
              <a:rPr lang="en-US" dirty="0" err="1">
                <a:latin typeface="Consolas" panose="020B0609020204030204" pitchFamily="49" charset="0"/>
                <a:cs typeface="Consolas" panose="020B0609020204030204" pitchFamily="49" charset="0"/>
              </a:rPr>
              <a:t>microchipCount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COVID_VACCINE </a:t>
            </a:r>
            <a:r>
              <a:rPr lang="en-US" dirty="0">
                <a:latin typeface="Consolas" panose="020B0609020204030204" pitchFamily="49" charset="0"/>
                <a:cs typeface="Consolas" panose="020B0609020204030204" pitchFamily="49" charset="0"/>
              </a:rPr>
              <a:t>|| false    | 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IRON_FILINGS  </a:t>
            </a:r>
            <a:r>
              <a:rPr lang="en-US" dirty="0">
                <a:latin typeface="Consolas" panose="020B0609020204030204" pitchFamily="49" charset="0"/>
                <a:cs typeface="Consolas" panose="020B0609020204030204" pitchFamily="49" charset="0"/>
              </a:rPr>
              <a:t>|| true     | 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RFID_TAG      </a:t>
            </a:r>
            <a:r>
              <a:rPr lang="en-US" dirty="0">
                <a:latin typeface="Consolas" panose="020B0609020204030204" pitchFamily="49" charset="0"/>
                <a:cs typeface="Consolas" panose="020B0609020204030204" pitchFamily="49" charset="0"/>
              </a:rPr>
              <a:t>|| false    | 1</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6" name="Content Placeholder 5">
            <a:extLst>
              <a:ext uri="{FF2B5EF4-FFF2-40B4-BE49-F238E27FC236}">
                <a16:creationId xmlns:a16="http://schemas.microsoft.com/office/drawing/2014/main" id="{D9974E16-3ADD-EF45-856A-D2AEB2F7D650}"/>
              </a:ext>
            </a:extLst>
          </p:cNvPr>
          <p:cNvSpPr>
            <a:spLocks noGrp="1"/>
          </p:cNvSpPr>
          <p:nvPr>
            <p:ph sz="half" idx="2"/>
          </p:nvPr>
        </p:nvSpPr>
        <p:spPr/>
        <p:txBody>
          <a:bodyPr>
            <a:normAutofit fontScale="62500" lnSpcReduction="20000"/>
          </a:bodyPr>
          <a:lstStyle/>
          <a:p>
            <a:pPr marL="0" indent="0">
              <a:buNone/>
            </a:pP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ParameterizedTest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MethodSource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injectionTestArguments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b="1" dirty="0">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determineResultsOfInjectingStuff</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SyringeContents</a:t>
            </a:r>
            <a:r>
              <a:rPr lang="en-US" dirty="0">
                <a:latin typeface="Consolas" panose="020B0609020204030204" pitchFamily="49" charset="0"/>
                <a:cs typeface="Consolas" panose="020B0609020204030204" pitchFamily="49" charset="0"/>
              </a:rPr>
              <a:t> contents, </a:t>
            </a:r>
            <a:r>
              <a:rPr lang="en-US" dirty="0" err="1">
                <a:latin typeface="Consolas" panose="020B0609020204030204" pitchFamily="49" charset="0"/>
                <a:cs typeface="Consolas" panose="020B0609020204030204" pitchFamily="49" charset="0"/>
              </a:rPr>
              <a:t>boolean</a:t>
            </a:r>
            <a:r>
              <a:rPr lang="en-US" dirty="0">
                <a:latin typeface="Consolas" panose="020B0609020204030204" pitchFamily="49" charset="0"/>
                <a:cs typeface="Consolas" panose="020B0609020204030204" pitchFamily="49" charset="0"/>
              </a:rPr>
              <a:t> magnetic, int </a:t>
            </a:r>
            <a:r>
              <a:rPr lang="en-US" dirty="0" err="1">
                <a:latin typeface="Consolas" panose="020B0609020204030204" pitchFamily="49" charset="0"/>
                <a:cs typeface="Consolas" panose="020B0609020204030204" pitchFamily="49" charset="0"/>
              </a:rPr>
              <a:t>microchipCount</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person = </a:t>
            </a:r>
            <a:r>
              <a:rPr lang="en-US" b="1" dirty="0">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Person("Eric");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syringe = </a:t>
            </a:r>
            <a:r>
              <a:rPr lang="en-US" i="1" dirty="0">
                <a:latin typeface="Consolas" panose="020B0609020204030204" pitchFamily="49" charset="0"/>
                <a:cs typeface="Consolas" panose="020B0609020204030204" pitchFamily="49" charset="0"/>
              </a:rPr>
              <a:t>mock</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Syringe.class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when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syringe.empty</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LEFT_ARM</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thenReturn</a:t>
            </a:r>
            <a:r>
              <a:rPr lang="en-US" dirty="0">
                <a:latin typeface="Consolas" panose="020B0609020204030204" pitchFamily="49" charset="0"/>
                <a:cs typeface="Consolas" panose="020B0609020204030204" pitchFamily="49" charset="0"/>
              </a:rPr>
              <a:t>(contents);</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(syringe);</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verify</a:t>
            </a:r>
            <a:r>
              <a:rPr lang="en-US" dirty="0">
                <a:latin typeface="Consolas" panose="020B0609020204030204" pitchFamily="49" charset="0"/>
                <a:cs typeface="Consolas" panose="020B0609020204030204" pitchFamily="49" charset="0"/>
              </a:rPr>
              <a:t>(syringe).empty(</a:t>
            </a:r>
            <a:r>
              <a:rPr lang="en-US" i="1" dirty="0">
                <a:latin typeface="Consolas" panose="020B0609020204030204" pitchFamily="49" charset="0"/>
                <a:cs typeface="Consolas" panose="020B0609020204030204" pitchFamily="49" charset="0"/>
              </a:rPr>
              <a:t>LEFT_ARM</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err="1">
                <a:latin typeface="Consolas" panose="020B0609020204030204" pitchFamily="49" charset="0"/>
                <a:cs typeface="Consolas" panose="020B0609020204030204" pitchFamily="49" charset="0"/>
              </a:rPr>
              <a:t>assertThat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person.isMagnetic</a:t>
            </a: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is</a:t>
            </a:r>
            <a:r>
              <a:rPr lang="en-US" dirty="0">
                <a:latin typeface="Consolas" panose="020B0609020204030204" pitchFamily="49" charset="0"/>
                <a:cs typeface="Consolas" panose="020B0609020204030204" pitchFamily="49" charset="0"/>
              </a:rPr>
              <a:t>(magnetic));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err="1">
                <a:latin typeface="Consolas" panose="020B0609020204030204" pitchFamily="49" charset="0"/>
                <a:cs typeface="Consolas" panose="020B0609020204030204" pitchFamily="49" charset="0"/>
              </a:rPr>
              <a:t>assertThat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person.getMicrochipCount</a:t>
            </a: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is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microchipCount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b="1" dirty="0">
                <a:latin typeface="Consolas" panose="020B0609020204030204" pitchFamily="49" charset="0"/>
                <a:cs typeface="Consolas" panose="020B0609020204030204" pitchFamily="49" charset="0"/>
              </a:rPr>
              <a:t>private</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List&lt;Arguments&gt; </a:t>
            </a:r>
            <a:r>
              <a:rPr lang="en-US" dirty="0" err="1">
                <a:latin typeface="Consolas" panose="020B0609020204030204" pitchFamily="49" charset="0"/>
                <a:cs typeface="Consolas" panose="020B0609020204030204" pitchFamily="49" charset="0"/>
              </a:rPr>
              <a:t>injectionTestArguments</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return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List.</a:t>
            </a:r>
            <a:r>
              <a:rPr lang="en-US" i="1" dirty="0" err="1">
                <a:latin typeface="Consolas" panose="020B0609020204030204" pitchFamily="49" charset="0"/>
                <a:cs typeface="Consolas" panose="020B0609020204030204" pitchFamily="49" charset="0"/>
              </a:rPr>
              <a:t>of</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Arguments.</a:t>
            </a:r>
            <a:r>
              <a:rPr lang="en-US" i="1" dirty="0" err="1">
                <a:latin typeface="Consolas" panose="020B0609020204030204" pitchFamily="49" charset="0"/>
                <a:cs typeface="Consolas" panose="020B0609020204030204" pitchFamily="49" charset="0"/>
              </a:rPr>
              <a:t>of</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COVID_VACCINE</a:t>
            </a:r>
            <a:r>
              <a:rPr lang="en-US" dirty="0">
                <a:latin typeface="Consolas" panose="020B0609020204030204" pitchFamily="49" charset="0"/>
                <a:cs typeface="Consolas" panose="020B0609020204030204" pitchFamily="49" charset="0"/>
              </a:rPr>
              <a:t>, false, 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Arguments.</a:t>
            </a:r>
            <a:r>
              <a:rPr lang="en-US" i="1" dirty="0" err="1">
                <a:latin typeface="Consolas" panose="020B0609020204030204" pitchFamily="49" charset="0"/>
                <a:cs typeface="Consolas" panose="020B0609020204030204" pitchFamily="49" charset="0"/>
              </a:rPr>
              <a:t>of</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IRON_FILINGS</a:t>
            </a:r>
            <a:r>
              <a:rPr lang="en-US" dirty="0">
                <a:latin typeface="Consolas" panose="020B0609020204030204" pitchFamily="49" charset="0"/>
                <a:cs typeface="Consolas" panose="020B0609020204030204" pitchFamily="49" charset="0"/>
              </a:rPr>
              <a:t>, true, 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Arguments.</a:t>
            </a:r>
            <a:r>
              <a:rPr lang="en-US" i="1" dirty="0" err="1">
                <a:latin typeface="Consolas" panose="020B0609020204030204" pitchFamily="49" charset="0"/>
                <a:cs typeface="Consolas" panose="020B0609020204030204" pitchFamily="49" charset="0"/>
              </a:rPr>
              <a:t>of</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RFID_TAG</a:t>
            </a:r>
            <a:r>
              <a:rPr lang="en-US" dirty="0">
                <a:latin typeface="Consolas" panose="020B0609020204030204" pitchFamily="49" charset="0"/>
                <a:cs typeface="Consolas" panose="020B0609020204030204" pitchFamily="49" charset="0"/>
              </a:rPr>
              <a:t>, false, 1)</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7" name="Oval 6">
            <a:extLst>
              <a:ext uri="{FF2B5EF4-FFF2-40B4-BE49-F238E27FC236}">
                <a16:creationId xmlns:a16="http://schemas.microsoft.com/office/drawing/2014/main" id="{D3F1E0DB-5215-3446-A687-EFA9654EABB8}"/>
              </a:ext>
            </a:extLst>
          </p:cNvPr>
          <p:cNvSpPr/>
          <p:nvPr/>
        </p:nvSpPr>
        <p:spPr>
          <a:xfrm>
            <a:off x="850530" y="4414598"/>
            <a:ext cx="4153955" cy="849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D913DF1-D579-3A4B-B7AC-10C441C73DB3}"/>
              </a:ext>
            </a:extLst>
          </p:cNvPr>
          <p:cNvSpPr txBox="1"/>
          <p:nvPr/>
        </p:nvSpPr>
        <p:spPr>
          <a:xfrm>
            <a:off x="3674936" y="4207221"/>
            <a:ext cx="1901483" cy="338554"/>
          </a:xfrm>
          <a:prstGeom prst="rect">
            <a:avLst/>
          </a:prstGeom>
          <a:noFill/>
        </p:spPr>
        <p:txBody>
          <a:bodyPr wrap="none" rtlCol="0">
            <a:spAutoFit/>
          </a:bodyPr>
          <a:lstStyle/>
          <a:p>
            <a:r>
              <a:rPr lang="en-US" sz="1600" dirty="0">
                <a:solidFill>
                  <a:srgbClr val="FF0000"/>
                </a:solidFill>
                <a:latin typeface="Bradley Hand" pitchFamily="2" charset="77"/>
              </a:rPr>
              <a:t>Nice table of values</a:t>
            </a:r>
          </a:p>
        </p:txBody>
      </p:sp>
      <p:sp>
        <p:nvSpPr>
          <p:cNvPr id="10" name="Oval 9">
            <a:extLst>
              <a:ext uri="{FF2B5EF4-FFF2-40B4-BE49-F238E27FC236}">
                <a16:creationId xmlns:a16="http://schemas.microsoft.com/office/drawing/2014/main" id="{F3348C06-93AF-3B45-BD8A-897F2F0591C6}"/>
              </a:ext>
            </a:extLst>
          </p:cNvPr>
          <p:cNvSpPr/>
          <p:nvPr/>
        </p:nvSpPr>
        <p:spPr>
          <a:xfrm>
            <a:off x="5576419" y="4359139"/>
            <a:ext cx="5124532" cy="11396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4B8A745-DACD-B547-AE6B-B2F00E291A10}"/>
              </a:ext>
            </a:extLst>
          </p:cNvPr>
          <p:cNvSpPr txBox="1"/>
          <p:nvPr/>
        </p:nvSpPr>
        <p:spPr>
          <a:xfrm>
            <a:off x="8138685" y="5463009"/>
            <a:ext cx="3469219" cy="338554"/>
          </a:xfrm>
          <a:prstGeom prst="rect">
            <a:avLst/>
          </a:prstGeom>
          <a:noFill/>
        </p:spPr>
        <p:txBody>
          <a:bodyPr wrap="none" rtlCol="0">
            <a:spAutoFit/>
          </a:bodyPr>
          <a:lstStyle/>
          <a:p>
            <a:r>
              <a:rPr lang="en-US" sz="1600" dirty="0">
                <a:solidFill>
                  <a:srgbClr val="FF0000"/>
                </a:solidFill>
                <a:latin typeface="Bradley Hand" pitchFamily="2" charset="77"/>
              </a:rPr>
              <a:t>Separate method to inject arguments</a:t>
            </a:r>
          </a:p>
        </p:txBody>
      </p:sp>
    </p:spTree>
    <p:extLst>
      <p:ext uri="{BB962C8B-B14F-4D97-AF65-F5344CB8AC3E}">
        <p14:creationId xmlns:p14="http://schemas.microsoft.com/office/powerpoint/2010/main" val="334663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DDD0-BD11-6C4B-B08C-DB7D234DC79C}"/>
              </a:ext>
            </a:extLst>
          </p:cNvPr>
          <p:cNvSpPr>
            <a:spLocks noGrp="1"/>
          </p:cNvSpPr>
          <p:nvPr>
            <p:ph type="title"/>
          </p:nvPr>
        </p:nvSpPr>
        <p:spPr/>
        <p:txBody>
          <a:bodyPr/>
          <a:lstStyle/>
          <a:p>
            <a:r>
              <a:rPr lang="en-US" dirty="0"/>
              <a:t>Argument Testing</a:t>
            </a:r>
          </a:p>
        </p:txBody>
      </p:sp>
      <p:sp>
        <p:nvSpPr>
          <p:cNvPr id="3" name="Content Placeholder 2">
            <a:extLst>
              <a:ext uri="{FF2B5EF4-FFF2-40B4-BE49-F238E27FC236}">
                <a16:creationId xmlns:a16="http://schemas.microsoft.com/office/drawing/2014/main" id="{6D488372-27A9-614C-8E12-5B5F6AA17D5B}"/>
              </a:ext>
            </a:extLst>
          </p:cNvPr>
          <p:cNvSpPr>
            <a:spLocks noGrp="1"/>
          </p:cNvSpPr>
          <p:nvPr>
            <p:ph sz="half" idx="1"/>
          </p:nvPr>
        </p:nvSpPr>
        <p:spPr/>
        <p:txBody>
          <a:bodyPr>
            <a:normAutofit fontScale="55000" lnSpcReduction="20000"/>
          </a:bodyPr>
          <a:lstStyle/>
          <a:p>
            <a:pPr marL="0" indent="0">
              <a:buNone/>
            </a:pPr>
            <a:r>
              <a:rPr lang="en-US" b="1" dirty="0">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"filling out vaccination card should only include vaccines"()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given: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person = </a:t>
            </a:r>
            <a:r>
              <a:rPr lang="en-US" b="1" dirty="0">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Person("Eric")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Syringe </a:t>
            </a:r>
            <a:r>
              <a:rPr lang="en-US" dirty="0" err="1">
                <a:latin typeface="Consolas" panose="020B0609020204030204" pitchFamily="49" charset="0"/>
                <a:cs typeface="Consolas" panose="020B0609020204030204" pitchFamily="49" charset="0"/>
              </a:rPr>
              <a:t>vaccineSyringe</a:t>
            </a:r>
            <a:r>
              <a:rPr lang="en-US" dirty="0">
                <a:latin typeface="Consolas" panose="020B0609020204030204" pitchFamily="49" charset="0"/>
                <a:cs typeface="Consolas" panose="020B0609020204030204" pitchFamily="49" charset="0"/>
              </a:rPr>
              <a:t> = Mock()</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Syringe </a:t>
            </a:r>
            <a:r>
              <a:rPr lang="en-US" dirty="0" err="1">
                <a:latin typeface="Consolas" panose="020B0609020204030204" pitchFamily="49" charset="0"/>
                <a:cs typeface="Consolas" panose="020B0609020204030204" pitchFamily="49" charset="0"/>
              </a:rPr>
              <a:t>ironFilingsSyringe</a:t>
            </a:r>
            <a:r>
              <a:rPr lang="en-US" dirty="0">
                <a:latin typeface="Consolas" panose="020B0609020204030204" pitchFamily="49" charset="0"/>
                <a:cs typeface="Consolas" panose="020B0609020204030204" pitchFamily="49" charset="0"/>
              </a:rPr>
              <a:t> = Mock()</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VaccinationCard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vaccinationCard</a:t>
            </a:r>
            <a:r>
              <a:rPr lang="en-US" dirty="0">
                <a:latin typeface="Consolas" panose="020B0609020204030204" pitchFamily="49" charset="0"/>
                <a:cs typeface="Consolas" panose="020B0609020204030204" pitchFamily="49" charset="0"/>
              </a:rPr>
              <a:t> = Mock()</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when: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vaccineSyringe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ironFilingsSyringe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vaccineSyringe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person.fillOut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vaccinationCard</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then: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2 * </a:t>
            </a:r>
            <a:r>
              <a:rPr lang="en-US" dirty="0" err="1">
                <a:latin typeface="Consolas" panose="020B0609020204030204" pitchFamily="49" charset="0"/>
                <a:cs typeface="Consolas" panose="020B0609020204030204" pitchFamily="49" charset="0"/>
              </a:rPr>
              <a:t>vaccineSyringe.empty</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_</a:t>
            </a:r>
            <a:r>
              <a:rPr lang="en-US" dirty="0">
                <a:latin typeface="Consolas" panose="020B0609020204030204" pitchFamily="49" charset="0"/>
                <a:cs typeface="Consolas" panose="020B0609020204030204" pitchFamily="49" charset="0"/>
              </a:rPr>
              <a:t>) &gt;&gt; </a:t>
            </a:r>
            <a:r>
              <a:rPr lang="en-US" i="1" dirty="0">
                <a:latin typeface="Consolas" panose="020B0609020204030204" pitchFamily="49" charset="0"/>
                <a:cs typeface="Consolas" panose="020B0609020204030204" pitchFamily="49" charset="0"/>
              </a:rPr>
              <a:t>COVID_VACCINE</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1 * </a:t>
            </a:r>
            <a:r>
              <a:rPr lang="en-US" dirty="0" err="1">
                <a:latin typeface="Consolas" panose="020B0609020204030204" pitchFamily="49" charset="0"/>
                <a:cs typeface="Consolas" panose="020B0609020204030204" pitchFamily="49" charset="0"/>
              </a:rPr>
              <a:t>ironFilingsSyringe.empty</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_</a:t>
            </a:r>
            <a:r>
              <a:rPr lang="en-US" dirty="0">
                <a:latin typeface="Consolas" panose="020B0609020204030204" pitchFamily="49" charset="0"/>
                <a:cs typeface="Consolas" panose="020B0609020204030204" pitchFamily="49" charset="0"/>
              </a:rPr>
              <a:t>) &gt;&gt; </a:t>
            </a:r>
            <a:r>
              <a:rPr lang="en-US" i="1" dirty="0">
                <a:latin typeface="Consolas" panose="020B0609020204030204" pitchFamily="49" charset="0"/>
                <a:cs typeface="Consolas" panose="020B0609020204030204" pitchFamily="49" charset="0"/>
              </a:rPr>
              <a:t>IRON_FILINGS</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1 * </a:t>
            </a:r>
            <a:r>
              <a:rPr lang="en-US" dirty="0" err="1">
                <a:latin typeface="Consolas" panose="020B0609020204030204" pitchFamily="49" charset="0"/>
                <a:cs typeface="Consolas" panose="020B0609020204030204" pitchFamily="49" charset="0"/>
              </a:rPr>
              <a:t>vaccinationCard.record</a:t>
            </a:r>
            <a:r>
              <a:rPr lang="en-US" dirty="0">
                <a:latin typeface="Consolas" panose="020B0609020204030204" pitchFamily="49" charset="0"/>
                <a:cs typeface="Consolas" panose="020B0609020204030204" pitchFamily="49" charset="0"/>
              </a:rPr>
              <a:t>(</a:t>
            </a:r>
            <a:r>
              <a:rPr lang="en-US" b="1"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it.size</a:t>
            </a:r>
            <a:r>
              <a:rPr lang="en-US" dirty="0">
                <a:latin typeface="Consolas" panose="020B0609020204030204" pitchFamily="49" charset="0"/>
                <a:cs typeface="Consolas" panose="020B0609020204030204" pitchFamily="49" charset="0"/>
              </a:rPr>
              <a:t>() == 2 &amp;&amp; </a:t>
            </a:r>
            <a:r>
              <a:rPr lang="en-US" dirty="0" err="1">
                <a:latin typeface="Consolas" panose="020B0609020204030204" pitchFamily="49" charset="0"/>
                <a:cs typeface="Consolas" panose="020B0609020204030204" pitchFamily="49" charset="0"/>
              </a:rPr>
              <a:t>it.stream</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allMatch</a:t>
            </a:r>
            <a:r>
              <a:rPr lang="en-US" dirty="0">
                <a:latin typeface="Consolas" panose="020B0609020204030204" pitchFamily="49" charset="0"/>
                <a:cs typeface="Consolas" panose="020B0609020204030204" pitchFamily="49" charset="0"/>
              </a:rPr>
              <a:t>(c -&gt; c == </a:t>
            </a:r>
            <a:r>
              <a:rPr lang="en-US" i="1" dirty="0">
                <a:latin typeface="Consolas" panose="020B0609020204030204" pitchFamily="49" charset="0"/>
                <a:cs typeface="Consolas" panose="020B0609020204030204" pitchFamily="49" charset="0"/>
              </a:rPr>
              <a:t>COVID_VACCINE</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4" name="Content Placeholder 3">
            <a:extLst>
              <a:ext uri="{FF2B5EF4-FFF2-40B4-BE49-F238E27FC236}">
                <a16:creationId xmlns:a16="http://schemas.microsoft.com/office/drawing/2014/main" id="{671C3E00-681E-B245-B4CC-CF791B986AFD}"/>
              </a:ext>
            </a:extLst>
          </p:cNvPr>
          <p:cNvSpPr>
            <a:spLocks noGrp="1"/>
          </p:cNvSpPr>
          <p:nvPr>
            <p:ph sz="half" idx="2"/>
          </p:nvPr>
        </p:nvSpPr>
        <p:spPr/>
        <p:txBody>
          <a:bodyPr>
            <a:normAutofit fontScale="55000" lnSpcReduction="20000"/>
          </a:bodyPr>
          <a:lstStyle/>
          <a:p>
            <a:pPr marL="0" indent="0">
              <a:buNone/>
            </a:pPr>
            <a:r>
              <a:rPr lang="en-US" dirty="0">
                <a:latin typeface="Consolas" panose="020B0609020204030204" pitchFamily="49" charset="0"/>
                <a:cs typeface="Consolas" panose="020B0609020204030204" pitchFamily="49" charset="0"/>
              </a:rPr>
              <a:t>@Test</a:t>
            </a:r>
            <a:br>
              <a:rPr lang="en-US" dirty="0">
                <a:latin typeface="Consolas" panose="020B0609020204030204" pitchFamily="49" charset="0"/>
                <a:cs typeface="Consolas" panose="020B0609020204030204" pitchFamily="49" charset="0"/>
              </a:rPr>
            </a:br>
            <a:r>
              <a:rPr lang="en-US" b="1" dirty="0">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fillingOutVaccinationCardShouldOnlyIncludeVaccines</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person = </a:t>
            </a:r>
            <a:r>
              <a:rPr lang="en-US" b="1" dirty="0">
                <a:latin typeface="Consolas" panose="020B0609020204030204" pitchFamily="49" charset="0"/>
                <a:cs typeface="Consolas" panose="020B0609020204030204" pitchFamily="49" charset="0"/>
              </a:rPr>
              <a:t>new</a:t>
            </a:r>
            <a:r>
              <a:rPr lang="en-US" dirty="0">
                <a:latin typeface="Consolas" panose="020B0609020204030204" pitchFamily="49" charset="0"/>
                <a:cs typeface="Consolas" panose="020B0609020204030204" pitchFamily="49" charset="0"/>
              </a:rPr>
              <a:t> Person("Eric");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Syringe </a:t>
            </a:r>
            <a:r>
              <a:rPr lang="en-US" dirty="0" err="1">
                <a:latin typeface="Consolas" panose="020B0609020204030204" pitchFamily="49" charset="0"/>
                <a:cs typeface="Consolas" panose="020B0609020204030204" pitchFamily="49" charset="0"/>
              </a:rPr>
              <a:t>vaccineSyringe</a:t>
            </a:r>
            <a:r>
              <a:rPr lang="en-US" dirty="0">
                <a:latin typeface="Consolas" panose="020B0609020204030204" pitchFamily="49" charset="0"/>
                <a:cs typeface="Consolas" panose="020B0609020204030204" pitchFamily="49" charset="0"/>
              </a:rPr>
              <a:t> = </a:t>
            </a:r>
            <a:r>
              <a:rPr lang="en-US" i="1" dirty="0">
                <a:latin typeface="Consolas" panose="020B0609020204030204" pitchFamily="49" charset="0"/>
                <a:cs typeface="Consolas" panose="020B0609020204030204" pitchFamily="49" charset="0"/>
              </a:rPr>
              <a:t>mock</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Syringe.class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Syringe </a:t>
            </a:r>
            <a:r>
              <a:rPr lang="en-US" dirty="0" err="1">
                <a:latin typeface="Consolas" panose="020B0609020204030204" pitchFamily="49" charset="0"/>
                <a:cs typeface="Consolas" panose="020B0609020204030204" pitchFamily="49" charset="0"/>
              </a:rPr>
              <a:t>ironFilingsSyringe</a:t>
            </a:r>
            <a:r>
              <a:rPr lang="en-US" dirty="0">
                <a:latin typeface="Consolas" panose="020B0609020204030204" pitchFamily="49" charset="0"/>
                <a:cs typeface="Consolas" panose="020B0609020204030204" pitchFamily="49" charset="0"/>
              </a:rPr>
              <a:t> = </a:t>
            </a:r>
            <a:r>
              <a:rPr lang="en-US" i="1" dirty="0">
                <a:latin typeface="Consolas" panose="020B0609020204030204" pitchFamily="49" charset="0"/>
                <a:cs typeface="Consolas" panose="020B0609020204030204" pitchFamily="49" charset="0"/>
              </a:rPr>
              <a:t>mock</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Syringe.class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VaccinationCard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vaccinationCard</a:t>
            </a:r>
            <a:r>
              <a:rPr lang="en-US" dirty="0">
                <a:latin typeface="Consolas" panose="020B0609020204030204" pitchFamily="49" charset="0"/>
                <a:cs typeface="Consolas" panose="020B0609020204030204" pitchFamily="49" charset="0"/>
              </a:rPr>
              <a:t> = </a:t>
            </a:r>
            <a:r>
              <a:rPr lang="en-US" i="1" dirty="0">
                <a:latin typeface="Consolas" panose="020B0609020204030204" pitchFamily="49" charset="0"/>
                <a:cs typeface="Consolas" panose="020B0609020204030204" pitchFamily="49" charset="0"/>
              </a:rPr>
              <a:t>mock</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VaccinationCard.class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when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vaccineSyringe.empty</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any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thenReturn</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COVID_VACCINE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when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ironFilingsSyringe.empty</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any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thenReturn</a:t>
            </a: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COVID_VACCINE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vaccineSyringe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ironFilingsSyringe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person.inject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vaccineSyringe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person.fillOut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vaccinationCard</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verify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vaccineSyringe</a:t>
            </a: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times</a:t>
            </a:r>
            <a:r>
              <a:rPr lang="en-US" dirty="0">
                <a:latin typeface="Consolas" panose="020B0609020204030204" pitchFamily="49" charset="0"/>
                <a:cs typeface="Consolas" panose="020B0609020204030204" pitchFamily="49" charset="0"/>
              </a:rPr>
              <a:t>(2)).empty(</a:t>
            </a:r>
            <a:r>
              <a:rPr lang="en-US" i="1" dirty="0">
                <a:latin typeface="Consolas" panose="020B0609020204030204" pitchFamily="49" charset="0"/>
                <a:cs typeface="Consolas" panose="020B0609020204030204" pitchFamily="49" charset="0"/>
              </a:rPr>
              <a:t>any</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verify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ironFilingsSyringe</a:t>
            </a: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times</a:t>
            </a:r>
            <a:r>
              <a:rPr lang="en-US" dirty="0">
                <a:latin typeface="Consolas" panose="020B0609020204030204" pitchFamily="49" charset="0"/>
                <a:cs typeface="Consolas" panose="020B0609020204030204" pitchFamily="49" charset="0"/>
              </a:rPr>
              <a:t>(1)).empty(</a:t>
            </a:r>
            <a:r>
              <a:rPr lang="en-US" i="1" dirty="0">
                <a:latin typeface="Consolas" panose="020B0609020204030204" pitchFamily="49" charset="0"/>
                <a:cs typeface="Consolas" panose="020B0609020204030204" pitchFamily="49" charset="0"/>
              </a:rPr>
              <a:t>any</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SuppressWarnings</a:t>
            </a:r>
            <a:r>
              <a:rPr lang="en-US" dirty="0">
                <a:latin typeface="Consolas" panose="020B0609020204030204" pitchFamily="49" charset="0"/>
                <a:cs typeface="Consolas" panose="020B0609020204030204" pitchFamily="49" charset="0"/>
              </a:rPr>
              <a:t>("unchecked")</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ArgumentCaptor</a:t>
            </a:r>
            <a:r>
              <a:rPr lang="en-US" dirty="0">
                <a:latin typeface="Consolas" panose="020B0609020204030204" pitchFamily="49" charset="0"/>
                <a:cs typeface="Consolas" panose="020B0609020204030204" pitchFamily="49" charset="0"/>
              </a:rPr>
              <a:t>&lt;List&lt;</a:t>
            </a:r>
            <a:r>
              <a:rPr lang="en-US" dirty="0" err="1">
                <a:latin typeface="Consolas" panose="020B0609020204030204" pitchFamily="49" charset="0"/>
                <a:cs typeface="Consolas" panose="020B0609020204030204" pitchFamily="49" charset="0"/>
              </a:rPr>
              <a:t>SyringeContents</a:t>
            </a:r>
            <a:r>
              <a:rPr lang="en-US" dirty="0">
                <a:latin typeface="Consolas" panose="020B0609020204030204" pitchFamily="49" charset="0"/>
                <a:cs typeface="Consolas" panose="020B0609020204030204" pitchFamily="49" charset="0"/>
              </a:rPr>
              <a:t>&gt;&gt; </a:t>
            </a:r>
            <a:r>
              <a:rPr lang="en-US" dirty="0" err="1">
                <a:latin typeface="Consolas" panose="020B0609020204030204" pitchFamily="49" charset="0"/>
                <a:cs typeface="Consolas" panose="020B0609020204030204" pitchFamily="49" charset="0"/>
              </a:rPr>
              <a:t>syringeContentsCaptor</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ArgumentCaptor.</a:t>
            </a:r>
            <a:r>
              <a:rPr lang="en-US" i="1" dirty="0" err="1">
                <a:latin typeface="Consolas" panose="020B0609020204030204" pitchFamily="49" charset="0"/>
                <a:cs typeface="Consolas" panose="020B0609020204030204" pitchFamily="49" charset="0"/>
              </a:rPr>
              <a:t>forClass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List.class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verify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vaccinationCard</a:t>
            </a: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times</a:t>
            </a:r>
            <a:r>
              <a:rPr lang="en-US" dirty="0">
                <a:latin typeface="Consolas" panose="020B0609020204030204" pitchFamily="49" charset="0"/>
                <a:cs typeface="Consolas" panose="020B0609020204030204" pitchFamily="49" charset="0"/>
              </a:rPr>
              <a:t>(1)).record(</a:t>
            </a:r>
            <a:r>
              <a:rPr lang="en-US" dirty="0" err="1">
                <a:latin typeface="Consolas" panose="020B0609020204030204" pitchFamily="49" charset="0"/>
                <a:cs typeface="Consolas" panose="020B0609020204030204" pitchFamily="49" charset="0"/>
              </a:rPr>
              <a:t>syringeContentsCaptor.capture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vaccines = </a:t>
            </a:r>
            <a:r>
              <a:rPr lang="en-US" dirty="0" err="1">
                <a:latin typeface="Consolas" panose="020B0609020204030204" pitchFamily="49" charset="0"/>
                <a:cs typeface="Consolas" panose="020B0609020204030204" pitchFamily="49" charset="0"/>
              </a:rPr>
              <a:t>syringeContentsCaptor.getValue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err="1">
                <a:latin typeface="Consolas" panose="020B0609020204030204" pitchFamily="49" charset="0"/>
                <a:cs typeface="Consolas" panose="020B0609020204030204" pitchFamily="49" charset="0"/>
              </a:rPr>
              <a:t>assertThat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vaccines.size</a:t>
            </a: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is</a:t>
            </a:r>
            <a:r>
              <a:rPr lang="en-US" dirty="0">
                <a:latin typeface="Consolas" panose="020B0609020204030204" pitchFamily="49" charset="0"/>
                <a:cs typeface="Consolas" panose="020B0609020204030204" pitchFamily="49" charset="0"/>
              </a:rPr>
              <a:t>(2));</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err="1">
                <a:latin typeface="Consolas" panose="020B0609020204030204" pitchFamily="49" charset="0"/>
                <a:cs typeface="Consolas" panose="020B0609020204030204" pitchFamily="49" charset="0"/>
              </a:rPr>
              <a:t>assertThat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vaccines.stream</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allMatch</a:t>
            </a:r>
            <a:r>
              <a:rPr lang="en-US" dirty="0">
                <a:latin typeface="Consolas" panose="020B0609020204030204" pitchFamily="49" charset="0"/>
                <a:cs typeface="Consolas" panose="020B0609020204030204" pitchFamily="49" charset="0"/>
              </a:rPr>
              <a:t>(c -&gt; c == </a:t>
            </a:r>
            <a:r>
              <a:rPr lang="en-US" i="1" dirty="0">
                <a:latin typeface="Consolas" panose="020B0609020204030204" pitchFamily="49" charset="0"/>
                <a:cs typeface="Consolas" panose="020B0609020204030204" pitchFamily="49" charset="0"/>
              </a:rPr>
              <a:t>COVID_VACCINE</a:t>
            </a: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is</a:t>
            </a:r>
            <a:r>
              <a:rPr lang="en-US" dirty="0">
                <a:latin typeface="Consolas" panose="020B0609020204030204" pitchFamily="49" charset="0"/>
                <a:cs typeface="Consolas" panose="020B0609020204030204" pitchFamily="49" charset="0"/>
              </a:rPr>
              <a:t>(true));</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
        <p:nvSpPr>
          <p:cNvPr id="5" name="Oval 4">
            <a:extLst>
              <a:ext uri="{FF2B5EF4-FFF2-40B4-BE49-F238E27FC236}">
                <a16:creationId xmlns:a16="http://schemas.microsoft.com/office/drawing/2014/main" id="{DE81C262-5877-E348-9263-A96421486499}"/>
              </a:ext>
            </a:extLst>
          </p:cNvPr>
          <p:cNvSpPr/>
          <p:nvPr/>
        </p:nvSpPr>
        <p:spPr>
          <a:xfrm>
            <a:off x="2648198" y="4451238"/>
            <a:ext cx="705760" cy="3060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39FBA1-C8DD-B947-9C9B-581032F6C9DB}"/>
              </a:ext>
            </a:extLst>
          </p:cNvPr>
          <p:cNvSpPr txBox="1"/>
          <p:nvPr/>
        </p:nvSpPr>
        <p:spPr>
          <a:xfrm>
            <a:off x="3051958" y="4198369"/>
            <a:ext cx="3348994" cy="338554"/>
          </a:xfrm>
          <a:prstGeom prst="rect">
            <a:avLst/>
          </a:prstGeom>
          <a:noFill/>
        </p:spPr>
        <p:txBody>
          <a:bodyPr wrap="none" rtlCol="0">
            <a:spAutoFit/>
          </a:bodyPr>
          <a:lstStyle/>
          <a:p>
            <a:r>
              <a:rPr lang="en-US" sz="1600" dirty="0">
                <a:solidFill>
                  <a:srgbClr val="FF0000"/>
                </a:solidFill>
                <a:latin typeface="Bradley Hand" pitchFamily="2" charset="77"/>
              </a:rPr>
              <a:t>Underscore matches any argument</a:t>
            </a:r>
          </a:p>
        </p:txBody>
      </p:sp>
      <p:sp>
        <p:nvSpPr>
          <p:cNvPr id="8" name="Oval 7">
            <a:extLst>
              <a:ext uri="{FF2B5EF4-FFF2-40B4-BE49-F238E27FC236}">
                <a16:creationId xmlns:a16="http://schemas.microsoft.com/office/drawing/2014/main" id="{7236E642-3C44-BA46-A91F-221AA593FEA8}"/>
              </a:ext>
            </a:extLst>
          </p:cNvPr>
          <p:cNvSpPr/>
          <p:nvPr/>
        </p:nvSpPr>
        <p:spPr>
          <a:xfrm>
            <a:off x="8868889" y="3931556"/>
            <a:ext cx="726373" cy="4156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A34C1C-69DC-5247-8EAA-E56A5222AFA2}"/>
              </a:ext>
            </a:extLst>
          </p:cNvPr>
          <p:cNvSpPr txBox="1"/>
          <p:nvPr/>
        </p:nvSpPr>
        <p:spPr>
          <a:xfrm>
            <a:off x="9038856" y="3628079"/>
            <a:ext cx="2467342" cy="338554"/>
          </a:xfrm>
          <a:prstGeom prst="rect">
            <a:avLst/>
          </a:prstGeom>
          <a:noFill/>
        </p:spPr>
        <p:txBody>
          <a:bodyPr wrap="none" rtlCol="0">
            <a:spAutoFit/>
          </a:bodyPr>
          <a:lstStyle/>
          <a:p>
            <a:r>
              <a:rPr lang="en-US" sz="1600" dirty="0">
                <a:solidFill>
                  <a:srgbClr val="FF0000"/>
                </a:solidFill>
                <a:latin typeface="Bradley Hand" pitchFamily="2" charset="77"/>
              </a:rPr>
              <a:t>any() argument matcher</a:t>
            </a:r>
          </a:p>
        </p:txBody>
      </p:sp>
      <p:sp>
        <p:nvSpPr>
          <p:cNvPr id="10" name="Oval 9">
            <a:extLst>
              <a:ext uri="{FF2B5EF4-FFF2-40B4-BE49-F238E27FC236}">
                <a16:creationId xmlns:a16="http://schemas.microsoft.com/office/drawing/2014/main" id="{90444F59-AB16-6D4E-9DB2-42712CFCD872}"/>
              </a:ext>
            </a:extLst>
          </p:cNvPr>
          <p:cNvSpPr/>
          <p:nvPr/>
        </p:nvSpPr>
        <p:spPr>
          <a:xfrm>
            <a:off x="669013" y="4711749"/>
            <a:ext cx="3853560" cy="4257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E4CFF7-4FE6-6640-95C3-38E4FD013508}"/>
              </a:ext>
            </a:extLst>
          </p:cNvPr>
          <p:cNvSpPr txBox="1"/>
          <p:nvPr/>
        </p:nvSpPr>
        <p:spPr>
          <a:xfrm>
            <a:off x="2546639" y="5104944"/>
            <a:ext cx="3275256" cy="338554"/>
          </a:xfrm>
          <a:prstGeom prst="rect">
            <a:avLst/>
          </a:prstGeom>
          <a:noFill/>
        </p:spPr>
        <p:txBody>
          <a:bodyPr wrap="none" rtlCol="0">
            <a:spAutoFit/>
          </a:bodyPr>
          <a:lstStyle/>
          <a:p>
            <a:r>
              <a:rPr lang="en-US" sz="1600" dirty="0">
                <a:solidFill>
                  <a:srgbClr val="FF0000"/>
                </a:solidFill>
                <a:latin typeface="Bradley Hand" pitchFamily="2" charset="77"/>
              </a:rPr>
              <a:t>Use a lambda to match arguments</a:t>
            </a:r>
          </a:p>
        </p:txBody>
      </p:sp>
      <p:sp>
        <p:nvSpPr>
          <p:cNvPr id="12" name="Oval 11">
            <a:extLst>
              <a:ext uri="{FF2B5EF4-FFF2-40B4-BE49-F238E27FC236}">
                <a16:creationId xmlns:a16="http://schemas.microsoft.com/office/drawing/2014/main" id="{E3661DC6-AB7C-094D-94D8-DADD1B84BA40}"/>
              </a:ext>
            </a:extLst>
          </p:cNvPr>
          <p:cNvSpPr/>
          <p:nvPr/>
        </p:nvSpPr>
        <p:spPr>
          <a:xfrm>
            <a:off x="5664344" y="4297125"/>
            <a:ext cx="5152882" cy="13375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container, orange&#10;&#10;Description automatically generated">
            <a:extLst>
              <a:ext uri="{FF2B5EF4-FFF2-40B4-BE49-F238E27FC236}">
                <a16:creationId xmlns:a16="http://schemas.microsoft.com/office/drawing/2014/main" id="{DD153E98-52FB-6C4C-BA38-763D7CAB39F4}"/>
              </a:ext>
            </a:extLst>
          </p:cNvPr>
          <p:cNvPicPr>
            <a:picLocks noChangeAspect="1"/>
          </p:cNvPicPr>
          <p:nvPr/>
        </p:nvPicPr>
        <p:blipFill>
          <a:blip r:embed="rId3"/>
          <a:stretch>
            <a:fillRect/>
          </a:stretch>
        </p:blipFill>
        <p:spPr>
          <a:xfrm>
            <a:off x="10436222" y="4705789"/>
            <a:ext cx="1450980" cy="1450980"/>
          </a:xfrm>
          <a:prstGeom prst="rect">
            <a:avLst/>
          </a:prstGeom>
        </p:spPr>
      </p:pic>
    </p:spTree>
    <p:extLst>
      <p:ext uri="{BB962C8B-B14F-4D97-AF65-F5344CB8AC3E}">
        <p14:creationId xmlns:p14="http://schemas.microsoft.com/office/powerpoint/2010/main" val="221381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P spid="10" grpId="0" animBg="1"/>
      <p:bldP spid="11"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F3B6AC-E52E-F94A-9C67-A145E1BC6E85}"/>
              </a:ext>
            </a:extLst>
          </p:cNvPr>
          <p:cNvSpPr>
            <a:spLocks noGrp="1"/>
          </p:cNvSpPr>
          <p:nvPr>
            <p:ph type="title"/>
          </p:nvPr>
        </p:nvSpPr>
        <p:spPr/>
        <p:txBody>
          <a:bodyPr/>
          <a:lstStyle/>
          <a:p>
            <a:r>
              <a:rPr lang="en-US" dirty="0"/>
              <a:t>Let’s do some TDD!</a:t>
            </a:r>
          </a:p>
        </p:txBody>
      </p:sp>
      <p:sp>
        <p:nvSpPr>
          <p:cNvPr id="6" name="Text Placeholder 5">
            <a:extLst>
              <a:ext uri="{FF2B5EF4-FFF2-40B4-BE49-F238E27FC236}">
                <a16:creationId xmlns:a16="http://schemas.microsoft.com/office/drawing/2014/main" id="{FE03ACCD-9230-AB41-8E03-249E91380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764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312D4-05B1-B342-9EE6-DA2906D66EFB}"/>
              </a:ext>
            </a:extLst>
          </p:cNvPr>
          <p:cNvSpPr>
            <a:spLocks noGrp="1"/>
          </p:cNvSpPr>
          <p:nvPr>
            <p:ph type="title"/>
          </p:nvPr>
        </p:nvSpPr>
        <p:spPr>
          <a:xfrm>
            <a:off x="685799" y="1150076"/>
            <a:ext cx="3659389" cy="4557849"/>
          </a:xfrm>
        </p:spPr>
        <p:txBody>
          <a:bodyPr>
            <a:normAutofit/>
          </a:bodyPr>
          <a:lstStyle/>
          <a:p>
            <a:pPr algn="r"/>
            <a:r>
              <a:rPr lang="en-US" dirty="0"/>
              <a:t>Agenda</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5EEE7-5056-FA48-ABC5-3D396C6C461C}"/>
              </a:ext>
            </a:extLst>
          </p:cNvPr>
          <p:cNvSpPr>
            <a:spLocks noGrp="1"/>
          </p:cNvSpPr>
          <p:nvPr>
            <p:ph idx="1"/>
          </p:nvPr>
        </p:nvSpPr>
        <p:spPr>
          <a:xfrm>
            <a:off x="4988658" y="1150076"/>
            <a:ext cx="6517543" cy="4557849"/>
          </a:xfrm>
        </p:spPr>
        <p:txBody>
          <a:bodyPr>
            <a:normAutofit/>
          </a:bodyPr>
          <a:lstStyle/>
          <a:p>
            <a:r>
              <a:rPr lang="en-US" dirty="0"/>
              <a:t>What is Spock?</a:t>
            </a:r>
          </a:p>
          <a:p>
            <a:r>
              <a:rPr lang="en-US" dirty="0"/>
              <a:t>Why do I care?</a:t>
            </a:r>
          </a:p>
          <a:p>
            <a:r>
              <a:rPr lang="en-US" dirty="0"/>
              <a:t>Anatomy of a Spock spec</a:t>
            </a:r>
          </a:p>
          <a:p>
            <a:r>
              <a:rPr lang="en-US" dirty="0"/>
              <a:t>Spock vs. JUnit</a:t>
            </a:r>
          </a:p>
          <a:p>
            <a:r>
              <a:rPr lang="en-US" dirty="0"/>
              <a:t>Let’s do some TDD!</a:t>
            </a:r>
          </a:p>
        </p:txBody>
      </p:sp>
    </p:spTree>
    <p:extLst>
      <p:ext uri="{BB962C8B-B14F-4D97-AF65-F5344CB8AC3E}">
        <p14:creationId xmlns:p14="http://schemas.microsoft.com/office/powerpoint/2010/main" val="681705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1D2E-9EDD-FE43-86B5-E03D1EBCF28D}"/>
              </a:ext>
            </a:extLst>
          </p:cNvPr>
          <p:cNvSpPr>
            <a:spLocks noGrp="1"/>
          </p:cNvSpPr>
          <p:nvPr>
            <p:ph type="title"/>
          </p:nvPr>
        </p:nvSpPr>
        <p:spPr/>
        <p:txBody>
          <a:bodyPr/>
          <a:lstStyle/>
          <a:p>
            <a:r>
              <a:rPr lang="en-US" dirty="0"/>
              <a:t>Standard Enterprise Service</a:t>
            </a:r>
          </a:p>
        </p:txBody>
      </p:sp>
      <p:sp>
        <p:nvSpPr>
          <p:cNvPr id="6" name="Rectangle 5">
            <a:extLst>
              <a:ext uri="{FF2B5EF4-FFF2-40B4-BE49-F238E27FC236}">
                <a16:creationId xmlns:a16="http://schemas.microsoft.com/office/drawing/2014/main" id="{834212B0-88EB-B444-8493-1C84B6E4706A}"/>
              </a:ext>
            </a:extLst>
          </p:cNvPr>
          <p:cNvSpPr/>
          <p:nvPr/>
        </p:nvSpPr>
        <p:spPr>
          <a:xfrm>
            <a:off x="4837113" y="2068156"/>
            <a:ext cx="1828800" cy="85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StatusController</a:t>
            </a:r>
            <a:endParaRPr lang="en-US" dirty="0"/>
          </a:p>
        </p:txBody>
      </p:sp>
      <p:sp>
        <p:nvSpPr>
          <p:cNvPr id="7" name="Rectangle 6">
            <a:extLst>
              <a:ext uri="{FF2B5EF4-FFF2-40B4-BE49-F238E27FC236}">
                <a16:creationId xmlns:a16="http://schemas.microsoft.com/office/drawing/2014/main" id="{1AB14BEB-4329-BE48-A89C-E6A1E408D5C4}"/>
              </a:ext>
            </a:extLst>
          </p:cNvPr>
          <p:cNvSpPr/>
          <p:nvPr/>
        </p:nvSpPr>
        <p:spPr>
          <a:xfrm>
            <a:off x="4837113" y="3578540"/>
            <a:ext cx="1828800" cy="85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StatusService</a:t>
            </a:r>
            <a:endParaRPr lang="en-US" dirty="0"/>
          </a:p>
        </p:txBody>
      </p:sp>
      <p:cxnSp>
        <p:nvCxnSpPr>
          <p:cNvPr id="9" name="Straight Arrow Connector 8">
            <a:extLst>
              <a:ext uri="{FF2B5EF4-FFF2-40B4-BE49-F238E27FC236}">
                <a16:creationId xmlns:a16="http://schemas.microsoft.com/office/drawing/2014/main" id="{E99B2ABB-B73D-3947-95AD-54508E0AAD62}"/>
              </a:ext>
            </a:extLst>
          </p:cNvPr>
          <p:cNvCxnSpPr>
            <a:stCxn id="6" idx="2"/>
            <a:endCxn id="7" idx="0"/>
          </p:cNvCxnSpPr>
          <p:nvPr/>
        </p:nvCxnSpPr>
        <p:spPr>
          <a:xfrm>
            <a:off x="5751513" y="2918484"/>
            <a:ext cx="0" cy="66005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DE8E862-C952-0045-BC15-ACDF15B5FB41}"/>
              </a:ext>
            </a:extLst>
          </p:cNvPr>
          <p:cNvSpPr/>
          <p:nvPr/>
        </p:nvSpPr>
        <p:spPr>
          <a:xfrm>
            <a:off x="3352243" y="5088924"/>
            <a:ext cx="1828800" cy="85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WarpDrive</a:t>
            </a:r>
            <a:endParaRPr lang="en-US" dirty="0"/>
          </a:p>
        </p:txBody>
      </p:sp>
      <p:sp>
        <p:nvSpPr>
          <p:cNvPr id="12" name="Rectangle 11">
            <a:extLst>
              <a:ext uri="{FF2B5EF4-FFF2-40B4-BE49-F238E27FC236}">
                <a16:creationId xmlns:a16="http://schemas.microsoft.com/office/drawing/2014/main" id="{40189E98-F24B-1B46-8FAC-768D7E741F71}"/>
              </a:ext>
            </a:extLst>
          </p:cNvPr>
          <p:cNvSpPr/>
          <p:nvPr/>
        </p:nvSpPr>
        <p:spPr>
          <a:xfrm>
            <a:off x="6291092" y="5088924"/>
            <a:ext cx="1828800" cy="85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ShieldService</a:t>
            </a:r>
            <a:endParaRPr lang="en-US" dirty="0"/>
          </a:p>
        </p:txBody>
      </p:sp>
      <p:cxnSp>
        <p:nvCxnSpPr>
          <p:cNvPr id="13" name="Straight Arrow Connector 12">
            <a:extLst>
              <a:ext uri="{FF2B5EF4-FFF2-40B4-BE49-F238E27FC236}">
                <a16:creationId xmlns:a16="http://schemas.microsoft.com/office/drawing/2014/main" id="{79DBF7A2-45B5-9847-B124-DFE065D0D734}"/>
              </a:ext>
            </a:extLst>
          </p:cNvPr>
          <p:cNvCxnSpPr>
            <a:cxnSpLocks/>
            <a:stCxn id="7" idx="2"/>
            <a:endCxn id="10" idx="0"/>
          </p:cNvCxnSpPr>
          <p:nvPr/>
        </p:nvCxnSpPr>
        <p:spPr>
          <a:xfrm flipH="1">
            <a:off x="4266643" y="4428868"/>
            <a:ext cx="1484870" cy="66005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D7E62ED-2413-FF40-BBF5-79BB711D96FC}"/>
              </a:ext>
            </a:extLst>
          </p:cNvPr>
          <p:cNvCxnSpPr>
            <a:cxnSpLocks/>
            <a:stCxn id="7" idx="2"/>
            <a:endCxn id="12" idx="0"/>
          </p:cNvCxnSpPr>
          <p:nvPr/>
        </p:nvCxnSpPr>
        <p:spPr>
          <a:xfrm>
            <a:off x="5751513" y="4428868"/>
            <a:ext cx="1453979" cy="66005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58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par>
                                <p:cTn id="24" presetID="9"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par>
                                <p:cTn id="27" presetID="9"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5F795-B7A8-8448-BAE6-B467358DFBC7}"/>
              </a:ext>
            </a:extLst>
          </p:cNvPr>
          <p:cNvSpPr>
            <a:spLocks noGrp="1"/>
          </p:cNvSpPr>
          <p:nvPr>
            <p:ph type="title"/>
          </p:nvPr>
        </p:nvSpPr>
        <p:spPr/>
        <p:txBody>
          <a:bodyPr/>
          <a:lstStyle/>
          <a:p>
            <a:r>
              <a:rPr lang="en-US" dirty="0"/>
              <a:t>Status Endpoint</a:t>
            </a:r>
          </a:p>
        </p:txBody>
      </p:sp>
      <p:sp>
        <p:nvSpPr>
          <p:cNvPr id="3" name="Content Placeholder 2">
            <a:extLst>
              <a:ext uri="{FF2B5EF4-FFF2-40B4-BE49-F238E27FC236}">
                <a16:creationId xmlns:a16="http://schemas.microsoft.com/office/drawing/2014/main" id="{37EF07D1-C373-4743-A95A-993A650E295E}"/>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warpDrive</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warpFactor</a:t>
            </a:r>
            <a:r>
              <a:rPr lang="en-US" dirty="0">
                <a:latin typeface="Consolas" panose="020B0609020204030204" pitchFamily="49" charset="0"/>
                <a:cs typeface="Consolas" panose="020B0609020204030204" pitchFamily="49" charset="0"/>
              </a:rPr>
              <a:t>": 1.0,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lightSpeedMultiples</a:t>
            </a:r>
            <a:r>
              <a:rPr lang="en-US" dirty="0">
                <a:latin typeface="Consolas" panose="020B0609020204030204" pitchFamily="49" charset="0"/>
                <a:cs typeface="Consolas" panose="020B0609020204030204" pitchFamily="49" charset="0"/>
              </a:rPr>
              <a:t>": 1.0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shieldPercentageRemaining</a:t>
            </a:r>
            <a:r>
              <a:rPr lang="en-US" dirty="0">
                <a:latin typeface="Consolas" panose="020B0609020204030204" pitchFamily="49" charset="0"/>
                <a:cs typeface="Consolas" panose="020B0609020204030204" pitchFamily="49" charset="0"/>
              </a:rPr>
              <a:t>": 23</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34878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A50E-10F7-7640-AB81-0659D89F6248}"/>
              </a:ext>
            </a:extLst>
          </p:cNvPr>
          <p:cNvSpPr>
            <a:spLocks noGrp="1"/>
          </p:cNvSpPr>
          <p:nvPr>
            <p:ph type="title"/>
          </p:nvPr>
        </p:nvSpPr>
        <p:spPr/>
        <p:txBody>
          <a:bodyPr/>
          <a:lstStyle/>
          <a:p>
            <a:r>
              <a:rPr lang="en-US" dirty="0"/>
              <a:t>Calculating Light Speed Multiples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753E3A-2B5A-B245-8FF4-A1DBBEA9F20A}"/>
                  </a:ext>
                </a:extLst>
              </p:cNvPr>
              <p:cNvSpPr>
                <a:spLocks noGrp="1"/>
              </p:cNvSpPr>
              <p:nvPr>
                <p:ph idx="1"/>
              </p:nvPr>
            </p:nvSpPr>
            <p:spPr/>
            <p:txBody>
              <a:bodyPr/>
              <a:lstStyle/>
              <a:p>
                <a:r>
                  <a:rPr lang="en-US" dirty="0"/>
                  <a:t>The Original Series: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3</m:t>
                        </m:r>
                      </m:sup>
                    </m:sSup>
                  </m:oMath>
                </a14:m>
                <a:endParaRPr lang="en-US" dirty="0"/>
              </a:p>
              <a:p>
                <a:r>
                  <a:rPr lang="en-US" dirty="0"/>
                  <a:t>Voyager: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3</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(10−</m:t>
                        </m:r>
                        <m:r>
                          <a:rPr lang="en-US" i="1">
                            <a:latin typeface="Cambria Math" panose="02040503050406030204" pitchFamily="18" charset="0"/>
                          </a:rPr>
                          <m:t>𝑊</m:t>
                        </m:r>
                        <m:r>
                          <a:rPr lang="en-US" i="1">
                            <a:latin typeface="Cambria Math" panose="02040503050406030204" pitchFamily="18" charset="0"/>
                          </a:rPr>
                          <m:t>)</m:t>
                        </m:r>
                      </m:e>
                      <m: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r>
                              <a:rPr lang="en-US" b="0" i="1" smtClean="0">
                                <a:latin typeface="Cambria Math" panose="02040503050406030204" pitchFamily="18" charset="0"/>
                              </a:rPr>
                              <m:t>3</m:t>
                            </m:r>
                          </m:den>
                        </m:f>
                      </m:sup>
                    </m:sSup>
                  </m:oMath>
                </a14:m>
                <a:endParaRPr lang="en-US" dirty="0"/>
              </a:p>
              <a:p>
                <a:r>
                  <a:rPr lang="en-US" dirty="0"/>
                  <a:t>Berry-Shields Equation: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3</m:t>
                            </m:r>
                          </m:den>
                        </m:f>
                        <m:r>
                          <a:rPr lang="en-US" b="0" i="1" smtClean="0">
                            <a:latin typeface="Cambria Math" panose="02040503050406030204" pitchFamily="18" charset="0"/>
                          </a:rPr>
                          <m:t>+</m:t>
                        </m:r>
                        <m:r>
                          <a:rPr lang="en-US" b="0" i="1" smtClean="0">
                            <a:latin typeface="Cambria Math" panose="02040503050406030204" pitchFamily="18" charset="0"/>
                          </a:rPr>
                          <m:t>𝐴𝑢</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⁡(10−</m:t>
                                </m:r>
                                <m:r>
                                  <a:rPr lang="en-US" b="0" i="1" smtClean="0">
                                    <a:latin typeface="Cambria Math" panose="02040503050406030204" pitchFamily="18" charset="0"/>
                                  </a:rPr>
                                  <m:t>𝑊</m:t>
                                </m:r>
                                <m:r>
                                  <a:rPr lang="en-US" b="0" i="1" smtClean="0">
                                    <a:latin typeface="Cambria Math" panose="02040503050406030204" pitchFamily="18" charset="0"/>
                                  </a:rPr>
                                  <m:t>)</m:t>
                                </m:r>
                              </m:e>
                            </m:d>
                          </m:e>
                          <m:sup>
                            <m:r>
                              <a:rPr lang="en-US" b="0" i="1" smtClean="0">
                                <a:latin typeface="Cambria Math" panose="02040503050406030204" pitchFamily="18" charset="0"/>
                              </a:rPr>
                              <m:t>𝑛</m:t>
                            </m:r>
                          </m:sup>
                        </m:sSup>
                        <m:r>
                          <a:rPr lang="en-US" b="0" i="1" smtClean="0">
                            <a:latin typeface="Cambria Math" panose="02040503050406030204" pitchFamily="18" charset="0"/>
                          </a:rPr>
                          <m:t> </m:t>
                        </m:r>
                      </m:sup>
                    </m:sSup>
                  </m:oMath>
                </a14:m>
                <a:endParaRPr lang="en-US" b="0" dirty="0"/>
              </a:p>
              <a:p>
                <a:pPr lvl="1"/>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m:t>
                            </m:r>
                          </m:e>
                          <m:e>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𝑏</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den>
                                </m:f>
                              </m:sup>
                            </m:sSup>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&gt;0</m:t>
                            </m:r>
                          </m:e>
                        </m:eqArr>
                      </m:e>
                    </m:d>
                  </m:oMath>
                </a14:m>
                <a:endParaRPr lang="en-US" b="0" dirty="0"/>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=0.03658749373</m:t>
                    </m:r>
                  </m:oMath>
                </a14:m>
                <a:endParaRPr lang="en-US" b="0" dirty="0"/>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=1.7952294708</m:t>
                    </m:r>
                  </m:oMath>
                </a14:m>
                <a:endParaRPr lang="en-US" b="0" dirty="0"/>
              </a:p>
              <a:p>
                <a:pPr lvl="1"/>
                <a:r>
                  <a:rPr lang="en-US" b="0" i="1" dirty="0">
                    <a:latin typeface="Cambria Math" panose="02040503050406030204" pitchFamily="18" charset="0"/>
                    <a:ea typeface="Cambria Math" panose="02040503050406030204" pitchFamily="18" charset="0"/>
                  </a:rPr>
                  <a:t>b</a:t>
                </a:r>
                <a:r>
                  <a:rPr lang="en-US" b="0" dirty="0"/>
                  <a:t> is an arbitrary constant controlling the shape of the function at W = 9</a:t>
                </a:r>
              </a:p>
            </p:txBody>
          </p:sp>
        </mc:Choice>
        <mc:Fallback xmlns="">
          <p:sp>
            <p:nvSpPr>
              <p:cNvPr id="3" name="Content Placeholder 2">
                <a:extLst>
                  <a:ext uri="{FF2B5EF4-FFF2-40B4-BE49-F238E27FC236}">
                    <a16:creationId xmlns:a16="http://schemas.microsoft.com/office/drawing/2014/main" id="{8A753E3A-2B5A-B245-8FF4-A1DBBEA9F20A}"/>
                  </a:ext>
                </a:extLst>
              </p:cNvPr>
              <p:cNvSpPr>
                <a:spLocks noGrp="1" noRot="1" noChangeAspect="1" noMove="1" noResize="1" noEditPoints="1" noAdjustHandles="1" noChangeArrowheads="1" noChangeShapeType="1" noTextEdit="1"/>
              </p:cNvSpPr>
              <p:nvPr>
                <p:ph idx="1"/>
              </p:nvPr>
            </p:nvSpPr>
            <p:spPr>
              <a:blipFill>
                <a:blip r:embed="rId3"/>
                <a:stretch>
                  <a:fillRect l="-501" b="-21453"/>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54D6F817-C68C-9446-8DFB-5371B9279176}"/>
              </a:ext>
            </a:extLst>
          </p:cNvPr>
          <p:cNvSpPr/>
          <p:nvPr/>
        </p:nvSpPr>
        <p:spPr>
          <a:xfrm>
            <a:off x="685801" y="2276449"/>
            <a:ext cx="3935626" cy="4791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48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C75E08-671F-464E-B9F6-7DF9B0630C0D}"/>
              </a:ext>
            </a:extLst>
          </p:cNvPr>
          <p:cNvSpPr>
            <a:spLocks noGrp="1"/>
          </p:cNvSpPr>
          <p:nvPr>
            <p:ph type="title"/>
          </p:nvPr>
        </p:nvSpPr>
        <p:spPr>
          <a:xfrm>
            <a:off x="685801" y="1358900"/>
            <a:ext cx="3771899" cy="1651000"/>
          </a:xfrm>
        </p:spPr>
        <p:txBody>
          <a:bodyPr anchor="b">
            <a:normAutofit/>
          </a:bodyPr>
          <a:lstStyle/>
          <a:p>
            <a:r>
              <a:rPr lang="en-US" sz="2400" dirty="0"/>
              <a:t>Live coding!  What could possibly go wrong?</a:t>
            </a:r>
          </a:p>
        </p:txBody>
      </p:sp>
      <p:sp>
        <p:nvSpPr>
          <p:cNvPr id="11" name="Content Placeholder 10">
            <a:extLst>
              <a:ext uri="{FF2B5EF4-FFF2-40B4-BE49-F238E27FC236}">
                <a16:creationId xmlns:a16="http://schemas.microsoft.com/office/drawing/2014/main" id="{DA0562F7-DA85-4736-BE27-41D60839EB2F}"/>
              </a:ext>
            </a:extLst>
          </p:cNvPr>
          <p:cNvSpPr>
            <a:spLocks noGrp="1"/>
          </p:cNvSpPr>
          <p:nvPr>
            <p:ph idx="1"/>
          </p:nvPr>
        </p:nvSpPr>
        <p:spPr>
          <a:xfrm>
            <a:off x="685801" y="3009900"/>
            <a:ext cx="3771899" cy="2781300"/>
          </a:xfrm>
        </p:spPr>
        <p:txBody>
          <a:bodyPr anchor="t">
            <a:normAutofit/>
          </a:bodyPr>
          <a:lstStyle/>
          <a:p>
            <a:endParaRPr lang="en-US" sz="1600"/>
          </a:p>
        </p:txBody>
      </p:sp>
      <p:pic>
        <p:nvPicPr>
          <p:cNvPr id="7" name="Content Placeholder 6" descr="A person cooking in the kitchen&#10;&#10;Description automatically generated">
            <a:extLst>
              <a:ext uri="{FF2B5EF4-FFF2-40B4-BE49-F238E27FC236}">
                <a16:creationId xmlns:a16="http://schemas.microsoft.com/office/drawing/2014/main" id="{388CFEA4-67D5-1148-B781-BEFD944ED91C}"/>
              </a:ext>
            </a:extLst>
          </p:cNvPr>
          <p:cNvPicPr>
            <a:picLocks noChangeAspect="1"/>
          </p:cNvPicPr>
          <p:nvPr/>
        </p:nvPicPr>
        <p:blipFill>
          <a:blip r:embed="rId4"/>
          <a:stretch>
            <a:fillRect/>
          </a:stretch>
        </p:blipFill>
        <p:spPr>
          <a:xfrm>
            <a:off x="4838700" y="1244755"/>
            <a:ext cx="5978527" cy="39906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038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DCED9D52-AE0A-7742-BE7E-9E5FE1B89F0F}"/>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Questions?</a:t>
            </a:r>
          </a:p>
        </p:txBody>
      </p:sp>
      <p:sp>
        <p:nvSpPr>
          <p:cNvPr id="5" name="Text Placeholder 4">
            <a:extLst>
              <a:ext uri="{FF2B5EF4-FFF2-40B4-BE49-F238E27FC236}">
                <a16:creationId xmlns:a16="http://schemas.microsoft.com/office/drawing/2014/main" id="{773E4FFF-E4B9-A649-B7B2-16D5B5A892F5}"/>
              </a:ext>
            </a:extLst>
          </p:cNvPr>
          <p:cNvSpPr>
            <a:spLocks noGrp="1"/>
          </p:cNvSpPr>
          <p:nvPr>
            <p:ph type="body" idx="1"/>
          </p:nvPr>
        </p:nvSpPr>
        <p:spPr>
          <a:xfrm>
            <a:off x="643464" y="4385732"/>
            <a:ext cx="4813437" cy="1838087"/>
          </a:xfrm>
        </p:spPr>
        <p:txBody>
          <a:bodyPr vert="horz" lIns="91440" tIns="45720" rIns="91440" bIns="45720" rtlCol="0" anchor="t">
            <a:normAutofit/>
          </a:bodyPr>
          <a:lstStyle/>
          <a:p>
            <a:pPr algn="r"/>
            <a:endParaRPr lang="en-US" sz="1800"/>
          </a:p>
        </p:txBody>
      </p:sp>
      <p:pic>
        <p:nvPicPr>
          <p:cNvPr id="7" name="Picture 6" descr="A person with the hand on the chin&#10;&#10;Description automatically generated with medium confidence">
            <a:extLst>
              <a:ext uri="{FF2B5EF4-FFF2-40B4-BE49-F238E27FC236}">
                <a16:creationId xmlns:a16="http://schemas.microsoft.com/office/drawing/2014/main" id="{DA36D857-D202-D44B-817A-7685CF94084A}"/>
              </a:ext>
            </a:extLst>
          </p:cNvPr>
          <p:cNvPicPr>
            <a:picLocks noChangeAspect="1"/>
          </p:cNvPicPr>
          <p:nvPr/>
        </p:nvPicPr>
        <p:blipFill>
          <a:blip r:embed="rId5"/>
          <a:stretch>
            <a:fillRect/>
          </a:stretch>
        </p:blipFill>
        <p:spPr>
          <a:xfrm>
            <a:off x="6076606" y="1928876"/>
            <a:ext cx="5471927" cy="299588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2144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EAFCA3-D88E-5E4D-B737-93E047BFA917}"/>
              </a:ext>
            </a:extLst>
          </p:cNvPr>
          <p:cNvSpPr>
            <a:spLocks noGrp="1"/>
          </p:cNvSpPr>
          <p:nvPr>
            <p:ph type="title"/>
          </p:nvPr>
        </p:nvSpPr>
        <p:spPr/>
        <p:txBody>
          <a:bodyPr/>
          <a:lstStyle/>
          <a:p>
            <a:r>
              <a:rPr lang="en-US" dirty="0"/>
              <a:t>Links</a:t>
            </a:r>
          </a:p>
        </p:txBody>
      </p:sp>
      <p:sp>
        <p:nvSpPr>
          <p:cNvPr id="5" name="Content Placeholder 4">
            <a:extLst>
              <a:ext uri="{FF2B5EF4-FFF2-40B4-BE49-F238E27FC236}">
                <a16:creationId xmlns:a16="http://schemas.microsoft.com/office/drawing/2014/main" id="{B75525CC-4EB2-8141-B064-6931AF326E4E}"/>
              </a:ext>
            </a:extLst>
          </p:cNvPr>
          <p:cNvSpPr>
            <a:spLocks noGrp="1"/>
          </p:cNvSpPr>
          <p:nvPr>
            <p:ph idx="1"/>
          </p:nvPr>
        </p:nvSpPr>
        <p:spPr/>
        <p:txBody>
          <a:bodyPr/>
          <a:lstStyle/>
          <a:p>
            <a:r>
              <a:rPr lang="en-US" dirty="0"/>
              <a:t>This presentation: </a:t>
            </a:r>
            <a:r>
              <a:rPr lang="en-US" dirty="0">
                <a:hlinkClick r:id="rId3"/>
              </a:rPr>
              <a:t>https://github.com/egalluzzo/spock-presentation</a:t>
            </a:r>
            <a:endParaRPr lang="en-US" dirty="0"/>
          </a:p>
          <a:p>
            <a:r>
              <a:rPr lang="en-US" dirty="0"/>
              <a:t>Spock: </a:t>
            </a:r>
            <a:r>
              <a:rPr lang="en-US" dirty="0">
                <a:hlinkClick r:id="rId4"/>
              </a:rPr>
              <a:t>https://spockframework.org/</a:t>
            </a:r>
            <a:endParaRPr lang="en-US" dirty="0"/>
          </a:p>
          <a:p>
            <a:r>
              <a:rPr lang="en-US" dirty="0"/>
              <a:t>TDD: </a:t>
            </a:r>
            <a:r>
              <a:rPr lang="en-US" dirty="0">
                <a:hlinkClick r:id="rId5"/>
              </a:rPr>
              <a:t>https://www.agilealliance.org/glossary/tdd/</a:t>
            </a:r>
            <a:endParaRPr lang="en-US" dirty="0"/>
          </a:p>
        </p:txBody>
      </p:sp>
    </p:spTree>
    <p:extLst>
      <p:ext uri="{BB962C8B-B14F-4D97-AF65-F5344CB8AC3E}">
        <p14:creationId xmlns:p14="http://schemas.microsoft.com/office/powerpoint/2010/main" val="414014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0E72-E8E4-9448-9525-460B443F4C0F}"/>
              </a:ext>
            </a:extLst>
          </p:cNvPr>
          <p:cNvSpPr>
            <a:spLocks noGrp="1"/>
          </p:cNvSpPr>
          <p:nvPr>
            <p:ph type="title"/>
          </p:nvPr>
        </p:nvSpPr>
        <p:spPr>
          <a:xfrm>
            <a:off x="825909" y="808055"/>
            <a:ext cx="3979205" cy="1453363"/>
          </a:xfrm>
        </p:spPr>
        <p:txBody>
          <a:bodyPr>
            <a:normAutofit/>
          </a:bodyPr>
          <a:lstStyle/>
          <a:p>
            <a:r>
              <a:rPr lang="en-US" dirty="0"/>
              <a:t>What is Spock?</a:t>
            </a:r>
          </a:p>
        </p:txBody>
      </p:sp>
      <p:sp>
        <p:nvSpPr>
          <p:cNvPr id="14" name="Content Placeholder 13">
            <a:extLst>
              <a:ext uri="{FF2B5EF4-FFF2-40B4-BE49-F238E27FC236}">
                <a16:creationId xmlns:a16="http://schemas.microsoft.com/office/drawing/2014/main" id="{44F4D1EC-4E7E-4F92-BE48-30C470C3A112}"/>
              </a:ext>
            </a:extLst>
          </p:cNvPr>
          <p:cNvSpPr>
            <a:spLocks noGrp="1"/>
          </p:cNvSpPr>
          <p:nvPr>
            <p:ph idx="1"/>
          </p:nvPr>
        </p:nvSpPr>
        <p:spPr>
          <a:xfrm>
            <a:off x="802178" y="2261420"/>
            <a:ext cx="4002936" cy="3637935"/>
          </a:xfrm>
        </p:spPr>
        <p:txBody>
          <a:bodyPr>
            <a:normAutofit/>
          </a:bodyPr>
          <a:lstStyle/>
          <a:p>
            <a:r>
              <a:rPr lang="en-US" dirty="0"/>
              <a:t>A specification-based testing framework</a:t>
            </a:r>
          </a:p>
          <a:p>
            <a:r>
              <a:rPr lang="en-US" dirty="0"/>
              <a:t>Specs are written in Groovy</a:t>
            </a:r>
          </a:p>
          <a:p>
            <a:r>
              <a:rPr lang="en-US" dirty="0"/>
              <a:t>Uses a heavily customized DSL to Make Testing </a:t>
            </a:r>
            <a:r>
              <a:rPr lang="en-US" dirty="0" err="1"/>
              <a:t>Fun</a:t>
            </a:r>
            <a:r>
              <a:rPr lang="en-US" baseline="30000" dirty="0" err="1"/>
              <a:t>TM</a:t>
            </a:r>
            <a:r>
              <a:rPr lang="en-US" dirty="0"/>
              <a:t>!</a:t>
            </a:r>
          </a:p>
        </p:txBody>
      </p:sp>
      <p:pic>
        <p:nvPicPr>
          <p:cNvPr id="10" name="Content Placeholder 9" descr="A person with the hand up&#10;&#10;Description automatically generated with low confidence">
            <a:extLst>
              <a:ext uri="{FF2B5EF4-FFF2-40B4-BE49-F238E27FC236}">
                <a16:creationId xmlns:a16="http://schemas.microsoft.com/office/drawing/2014/main" id="{009A64CA-F5C6-A148-B45E-EF1385EE2312}"/>
              </a:ext>
            </a:extLst>
          </p:cNvPr>
          <p:cNvPicPr>
            <a:picLocks noChangeAspect="1"/>
          </p:cNvPicPr>
          <p:nvPr/>
        </p:nvPicPr>
        <p:blipFill>
          <a:blip r:embed="rId4"/>
          <a:stretch>
            <a:fillRect/>
          </a:stretch>
        </p:blipFill>
        <p:spPr>
          <a:xfrm>
            <a:off x="5289752" y="1062037"/>
            <a:ext cx="6095593" cy="457169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0126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7C40-4E37-5E43-BC1A-2B67181763DE}"/>
              </a:ext>
            </a:extLst>
          </p:cNvPr>
          <p:cNvSpPr>
            <a:spLocks noGrp="1"/>
          </p:cNvSpPr>
          <p:nvPr>
            <p:ph type="title"/>
          </p:nvPr>
        </p:nvSpPr>
        <p:spPr/>
        <p:txBody>
          <a:bodyPr/>
          <a:lstStyle/>
          <a:p>
            <a:r>
              <a:rPr lang="en-US" dirty="0"/>
              <a:t>Why do I Care?</a:t>
            </a:r>
          </a:p>
        </p:txBody>
      </p:sp>
      <p:sp>
        <p:nvSpPr>
          <p:cNvPr id="3" name="Content Placeholder 2">
            <a:extLst>
              <a:ext uri="{FF2B5EF4-FFF2-40B4-BE49-F238E27FC236}">
                <a16:creationId xmlns:a16="http://schemas.microsoft.com/office/drawing/2014/main" id="{FD3261F0-1CD4-4C40-9F1B-507B24D28895}"/>
              </a:ext>
            </a:extLst>
          </p:cNvPr>
          <p:cNvSpPr>
            <a:spLocks noGrp="1"/>
          </p:cNvSpPr>
          <p:nvPr>
            <p:ph idx="1"/>
          </p:nvPr>
        </p:nvSpPr>
        <p:spPr/>
        <p:txBody>
          <a:bodyPr/>
          <a:lstStyle/>
          <a:p>
            <a:r>
              <a:rPr lang="en-US" dirty="0"/>
              <a:t>Spock tests are very readable</a:t>
            </a:r>
          </a:p>
          <a:p>
            <a:r>
              <a:rPr lang="en-US" dirty="0"/>
              <a:t>Spock naturally expresses some things that are difficult in JUnit/Mockito</a:t>
            </a:r>
          </a:p>
          <a:p>
            <a:r>
              <a:rPr lang="en-US" dirty="0"/>
              <a:t>Spock includes its own mocking library that is integrated with its DSL</a:t>
            </a:r>
          </a:p>
          <a:p>
            <a:r>
              <a:rPr lang="en-US" dirty="0"/>
              <a:t>Spock includes soft assertions</a:t>
            </a:r>
          </a:p>
          <a:p>
            <a:r>
              <a:rPr lang="en-US" dirty="0"/>
              <a:t>The failure messages are really nice!</a:t>
            </a:r>
          </a:p>
        </p:txBody>
      </p:sp>
    </p:spTree>
    <p:extLst>
      <p:ext uri="{BB962C8B-B14F-4D97-AF65-F5344CB8AC3E}">
        <p14:creationId xmlns:p14="http://schemas.microsoft.com/office/powerpoint/2010/main" val="329341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3B15-0D6C-6044-B486-0882668BD4B1}"/>
              </a:ext>
            </a:extLst>
          </p:cNvPr>
          <p:cNvSpPr>
            <a:spLocks noGrp="1"/>
          </p:cNvSpPr>
          <p:nvPr>
            <p:ph type="title"/>
          </p:nvPr>
        </p:nvSpPr>
        <p:spPr/>
        <p:txBody>
          <a:bodyPr/>
          <a:lstStyle/>
          <a:p>
            <a:r>
              <a:rPr lang="en-US" dirty="0"/>
              <a:t>Don’t worry…</a:t>
            </a:r>
          </a:p>
        </p:txBody>
      </p:sp>
      <p:sp>
        <p:nvSpPr>
          <p:cNvPr id="3" name="Content Placeholder 2">
            <a:extLst>
              <a:ext uri="{FF2B5EF4-FFF2-40B4-BE49-F238E27FC236}">
                <a16:creationId xmlns:a16="http://schemas.microsoft.com/office/drawing/2014/main" id="{AF3B0C79-1A9F-E54B-AB7C-D6C77D7670DA}"/>
              </a:ext>
            </a:extLst>
          </p:cNvPr>
          <p:cNvSpPr>
            <a:spLocks noGrp="1"/>
          </p:cNvSpPr>
          <p:nvPr>
            <p:ph idx="1"/>
          </p:nvPr>
        </p:nvSpPr>
        <p:spPr/>
        <p:txBody>
          <a:bodyPr/>
          <a:lstStyle/>
          <a:p>
            <a:r>
              <a:rPr lang="en-US" dirty="0"/>
              <a:t>Spock is compatible with all your existing tools</a:t>
            </a:r>
          </a:p>
          <a:p>
            <a:r>
              <a:rPr lang="en-US" dirty="0"/>
              <a:t>You can still use all your favorite </a:t>
            </a:r>
            <a:r>
              <a:rPr lang="en-US" dirty="0" err="1"/>
              <a:t>Hamcrest</a:t>
            </a:r>
            <a:r>
              <a:rPr lang="en-US" dirty="0"/>
              <a:t> matchers</a:t>
            </a:r>
          </a:p>
          <a:p>
            <a:r>
              <a:rPr lang="en-US" dirty="0"/>
              <a:t>Spock is extensible, and includes both Spring and </a:t>
            </a:r>
            <a:r>
              <a:rPr lang="en-US" dirty="0" err="1"/>
              <a:t>Guice</a:t>
            </a:r>
            <a:r>
              <a:rPr lang="en-US" dirty="0"/>
              <a:t> integration</a:t>
            </a:r>
          </a:p>
        </p:txBody>
      </p:sp>
    </p:spTree>
    <p:extLst>
      <p:ext uri="{BB962C8B-B14F-4D97-AF65-F5344CB8AC3E}">
        <p14:creationId xmlns:p14="http://schemas.microsoft.com/office/powerpoint/2010/main" val="120229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3">
            <a:extLst>
              <a:ext uri="{FF2B5EF4-FFF2-40B4-BE49-F238E27FC236}">
                <a16:creationId xmlns:a16="http://schemas.microsoft.com/office/drawing/2014/main" id="{6BB56A6E-EABF-9C48-9F30-CC6310571379}"/>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Why shouldn’t I use it?</a:t>
            </a:r>
          </a:p>
        </p:txBody>
      </p:sp>
      <p:sp>
        <p:nvSpPr>
          <p:cNvPr id="5" name="Text Placeholder 4">
            <a:extLst>
              <a:ext uri="{FF2B5EF4-FFF2-40B4-BE49-F238E27FC236}">
                <a16:creationId xmlns:a16="http://schemas.microsoft.com/office/drawing/2014/main" id="{99C751C0-F32F-CE46-A7E4-3DA051277DF0}"/>
              </a:ext>
            </a:extLst>
          </p:cNvPr>
          <p:cNvSpPr>
            <a:spLocks noGrp="1"/>
          </p:cNvSpPr>
          <p:nvPr>
            <p:ph type="body" idx="1"/>
          </p:nvPr>
        </p:nvSpPr>
        <p:spPr>
          <a:xfrm>
            <a:off x="643464" y="4385732"/>
            <a:ext cx="4813437" cy="1838087"/>
          </a:xfrm>
        </p:spPr>
        <p:txBody>
          <a:bodyPr vert="horz" lIns="91440" tIns="45720" rIns="91440" bIns="45720" rtlCol="0" anchor="t">
            <a:normAutofit/>
          </a:bodyPr>
          <a:lstStyle/>
          <a:p>
            <a:pPr algn="r"/>
            <a:endParaRPr lang="en-US" sz="1800"/>
          </a:p>
        </p:txBody>
      </p:sp>
      <p:pic>
        <p:nvPicPr>
          <p:cNvPr id="9" name="Graphic 8" descr="Irritant">
            <a:extLst>
              <a:ext uri="{FF2B5EF4-FFF2-40B4-BE49-F238E27FC236}">
                <a16:creationId xmlns:a16="http://schemas.microsoft.com/office/drawing/2014/main" id="{F0FE13E3-E462-400D-A83B-FF20E5E9A7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606" y="690853"/>
            <a:ext cx="5471927" cy="547192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7698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B93236-B845-DB4C-A59B-FADA1D4AC03E}"/>
              </a:ext>
            </a:extLst>
          </p:cNvPr>
          <p:cNvSpPr>
            <a:spLocks noGrp="1"/>
          </p:cNvSpPr>
          <p:nvPr>
            <p:ph type="title"/>
          </p:nvPr>
        </p:nvSpPr>
        <p:spPr/>
        <p:txBody>
          <a:bodyPr/>
          <a:lstStyle/>
          <a:p>
            <a:r>
              <a:rPr lang="en-US" dirty="0"/>
              <a:t>All the </a:t>
            </a:r>
            <a:r>
              <a:rPr lang="en-US" i="1" dirty="0"/>
              <a:t>other</a:t>
            </a:r>
            <a:r>
              <a:rPr lang="en-US" dirty="0"/>
              <a:t> people on your team</a:t>
            </a:r>
          </a:p>
        </p:txBody>
      </p:sp>
      <p:pic>
        <p:nvPicPr>
          <p:cNvPr id="7" name="Content Placeholder 6" descr="A person looking at a computer&#10;&#10;Description automatically generated with medium confidence">
            <a:extLst>
              <a:ext uri="{FF2B5EF4-FFF2-40B4-BE49-F238E27FC236}">
                <a16:creationId xmlns:a16="http://schemas.microsoft.com/office/drawing/2014/main" id="{E5576ED6-B525-F740-B199-A2FF459D4F37}"/>
              </a:ext>
            </a:extLst>
          </p:cNvPr>
          <p:cNvPicPr>
            <a:picLocks noGrp="1" noChangeAspect="1"/>
          </p:cNvPicPr>
          <p:nvPr>
            <p:ph idx="1"/>
          </p:nvPr>
        </p:nvPicPr>
        <p:blipFill>
          <a:blip r:embed="rId3"/>
          <a:stretch>
            <a:fillRect/>
          </a:stretch>
        </p:blipFill>
        <p:spPr>
          <a:xfrm>
            <a:off x="3347147" y="2141538"/>
            <a:ext cx="4808730" cy="3649662"/>
          </a:xfrm>
        </p:spPr>
      </p:pic>
    </p:spTree>
    <p:extLst>
      <p:ext uri="{BB962C8B-B14F-4D97-AF65-F5344CB8AC3E}">
        <p14:creationId xmlns:p14="http://schemas.microsoft.com/office/powerpoint/2010/main" val="2064099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1CDB-504F-5E4F-94D2-87C731BB7A4B}"/>
              </a:ext>
            </a:extLst>
          </p:cNvPr>
          <p:cNvSpPr>
            <a:spLocks noGrp="1"/>
          </p:cNvSpPr>
          <p:nvPr>
            <p:ph type="title"/>
          </p:nvPr>
        </p:nvSpPr>
        <p:spPr/>
        <p:txBody>
          <a:bodyPr/>
          <a:lstStyle/>
          <a:p>
            <a:r>
              <a:rPr lang="en-US" dirty="0"/>
              <a:t>It’s Groovy…</a:t>
            </a:r>
          </a:p>
        </p:txBody>
      </p:sp>
      <p:pic>
        <p:nvPicPr>
          <p:cNvPr id="5" name="Content Placeholder 4" descr="A person wearing sunglasses and holding a microphone&#10;&#10;Description automatically generated with low confidence">
            <a:extLst>
              <a:ext uri="{FF2B5EF4-FFF2-40B4-BE49-F238E27FC236}">
                <a16:creationId xmlns:a16="http://schemas.microsoft.com/office/drawing/2014/main" id="{AB9B67EC-4D3C-FB4F-BEDE-4750DB7830BF}"/>
              </a:ext>
            </a:extLst>
          </p:cNvPr>
          <p:cNvPicPr>
            <a:picLocks noGrp="1" noChangeAspect="1"/>
          </p:cNvPicPr>
          <p:nvPr>
            <p:ph idx="1"/>
          </p:nvPr>
        </p:nvPicPr>
        <p:blipFill>
          <a:blip r:embed="rId3"/>
          <a:stretch>
            <a:fillRect/>
          </a:stretch>
        </p:blipFill>
        <p:spPr>
          <a:xfrm>
            <a:off x="4243388" y="2141538"/>
            <a:ext cx="3016249" cy="3649662"/>
          </a:xfrm>
        </p:spPr>
      </p:pic>
    </p:spTree>
    <p:extLst>
      <p:ext uri="{BB962C8B-B14F-4D97-AF65-F5344CB8AC3E}">
        <p14:creationId xmlns:p14="http://schemas.microsoft.com/office/powerpoint/2010/main" val="1776941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493D-152D-7245-9D4B-5AB9972E2FBE}"/>
              </a:ext>
            </a:extLst>
          </p:cNvPr>
          <p:cNvSpPr>
            <a:spLocks noGrp="1"/>
          </p:cNvSpPr>
          <p:nvPr>
            <p:ph type="title"/>
          </p:nvPr>
        </p:nvSpPr>
        <p:spPr/>
        <p:txBody>
          <a:bodyPr/>
          <a:lstStyle/>
          <a:p>
            <a:r>
              <a:rPr lang="en-US" dirty="0"/>
              <a:t>Single Inheritance</a:t>
            </a:r>
          </a:p>
        </p:txBody>
      </p:sp>
      <p:pic>
        <p:nvPicPr>
          <p:cNvPr id="5" name="Content Placeholder 4" descr="A picture containing cup, coffee, chain&#10;&#10;Description automatically generated">
            <a:extLst>
              <a:ext uri="{FF2B5EF4-FFF2-40B4-BE49-F238E27FC236}">
                <a16:creationId xmlns:a16="http://schemas.microsoft.com/office/drawing/2014/main" id="{2317B26C-76FB-C94E-930A-8C2E6C0F9C4C}"/>
              </a:ext>
            </a:extLst>
          </p:cNvPr>
          <p:cNvPicPr>
            <a:picLocks noGrp="1" noChangeAspect="1"/>
          </p:cNvPicPr>
          <p:nvPr>
            <p:ph idx="1"/>
          </p:nvPr>
        </p:nvPicPr>
        <p:blipFill>
          <a:blip r:embed="rId3"/>
          <a:stretch>
            <a:fillRect/>
          </a:stretch>
        </p:blipFill>
        <p:spPr>
          <a:xfrm>
            <a:off x="2802994" y="2141538"/>
            <a:ext cx="5897036" cy="3649662"/>
          </a:xfrm>
        </p:spPr>
      </p:pic>
    </p:spTree>
    <p:extLst>
      <p:ext uri="{BB962C8B-B14F-4D97-AF65-F5344CB8AC3E}">
        <p14:creationId xmlns:p14="http://schemas.microsoft.com/office/powerpoint/2010/main" val="35970370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5900</TotalTime>
  <Words>2374</Words>
  <Application>Microsoft Macintosh PowerPoint</Application>
  <PresentationFormat>Widescreen</PresentationFormat>
  <Paragraphs>144</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Bradley Hand</vt:lpstr>
      <vt:lpstr>Calibri</vt:lpstr>
      <vt:lpstr>Calibri Light</vt:lpstr>
      <vt:lpstr>Cambria Math</vt:lpstr>
      <vt:lpstr>Consolas</vt:lpstr>
      <vt:lpstr>Celestial</vt:lpstr>
      <vt:lpstr>Spock: It’s Testing, Jim, but Not as We Know It</vt:lpstr>
      <vt:lpstr>Agenda</vt:lpstr>
      <vt:lpstr>What is Spock?</vt:lpstr>
      <vt:lpstr>Why do I Care?</vt:lpstr>
      <vt:lpstr>Don’t worry…</vt:lpstr>
      <vt:lpstr>Why shouldn’t I use it?</vt:lpstr>
      <vt:lpstr>All the other people on your team</vt:lpstr>
      <vt:lpstr>It’s Groovy…</vt:lpstr>
      <vt:lpstr>Single Inheritance</vt:lpstr>
      <vt:lpstr>Sometimes the magic leaks out</vt:lpstr>
      <vt:lpstr>Anatomy of a Spock Spec</vt:lpstr>
      <vt:lpstr>Basic Structure</vt:lpstr>
      <vt:lpstr>What to Expect when You’re Expecting</vt:lpstr>
      <vt:lpstr>Mocking</vt:lpstr>
      <vt:lpstr>Data-driven Tests</vt:lpstr>
      <vt:lpstr>Spock vs. JUnit</vt:lpstr>
      <vt:lpstr>Parameterized Tests</vt:lpstr>
      <vt:lpstr>Argument Testing</vt:lpstr>
      <vt:lpstr>Let’s do some TDD!</vt:lpstr>
      <vt:lpstr>Standard Enterprise Service</vt:lpstr>
      <vt:lpstr>Status Endpoint</vt:lpstr>
      <vt:lpstr>Calculating Light Speed Multiples</vt:lpstr>
      <vt:lpstr>Live coding!  What could possibly go wrong?</vt:lpstr>
      <vt:lpstr>Questions?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Spock: It’s Testing, Jim, but Not as We Know It</dc:title>
  <dc:creator>Eric Galluzzo</dc:creator>
  <cp:lastModifiedBy>Eric Galluzzo</cp:lastModifiedBy>
  <cp:revision>10</cp:revision>
  <dcterms:created xsi:type="dcterms:W3CDTF">2022-01-13T01:06:40Z</dcterms:created>
  <dcterms:modified xsi:type="dcterms:W3CDTF">2022-01-17T16:45:54Z</dcterms:modified>
</cp:coreProperties>
</file>